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9" r:id="rId10"/>
    <p:sldId id="270" r:id="rId11"/>
    <p:sldId id="264" r:id="rId12"/>
    <p:sldId id="265" r:id="rId13"/>
    <p:sldId id="266" r:id="rId14"/>
    <p:sldId id="267" r:id="rId15"/>
    <p:sldId id="268"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arrie\Dropbox\Classes\Spring%202020\Experimental%20Projects%20and%20Lab\Assignments\excel%20for%20lecture%201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arrie\Dropbox\Classes\Spring%202020\Experimental%20Projects%20and%20Lab\Assignments\excel%20for%20lecture%201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arrie\Dropbox\Classes\Spring%202020\Experimental%20Projects%20and%20Lab\Assignments\excel%20for%20lecture%201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Karrie\Dropbox\Classes\Spring%202020\Experimental%20Projects%20and%20Lab\Assignments\excel%20for%20lecture%2014.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Attractive Victim</c:v>
                </c:pt>
                <c:pt idx="1">
                  <c:v>Unattractive Victim</c:v>
                </c:pt>
              </c:strCache>
            </c:strRef>
          </c:cat>
          <c:val>
            <c:numRef>
              <c:f>Sheet1!$B$1:$B$2</c:f>
              <c:numCache>
                <c:formatCode>General</c:formatCode>
                <c:ptCount val="2"/>
                <c:pt idx="0">
                  <c:v>6.8449999999999998</c:v>
                </c:pt>
                <c:pt idx="1">
                  <c:v>5.6740000000000004</c:v>
                </c:pt>
              </c:numCache>
            </c:numRef>
          </c:val>
          <c:extLst>
            <c:ext xmlns:c16="http://schemas.microsoft.com/office/drawing/2014/chart" uri="{C3380CC4-5D6E-409C-BE32-E72D297353CC}">
              <c16:uniqueId val="{00000000-725E-45BA-8B76-B60EC97CFCAB}"/>
            </c:ext>
          </c:extLst>
        </c:ser>
        <c:dLbls>
          <c:showLegendKey val="0"/>
          <c:showVal val="0"/>
          <c:showCatName val="0"/>
          <c:showSerName val="0"/>
          <c:showPercent val="0"/>
          <c:showBubbleSize val="0"/>
        </c:dLbls>
        <c:gapWidth val="219"/>
        <c:overlap val="-27"/>
        <c:axId val="527523136"/>
        <c:axId val="527520184"/>
      </c:barChart>
      <c:catAx>
        <c:axId val="5275231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Attractiveness</a:t>
                </a:r>
                <a:r>
                  <a:rPr lang="en-US" baseline="0"/>
                  <a:t> of Victim</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7520184"/>
        <c:crosses val="autoZero"/>
        <c:auto val="1"/>
        <c:lblAlgn val="ctr"/>
        <c:lblOffset val="100"/>
        <c:noMultiLvlLbl val="0"/>
      </c:catAx>
      <c:valAx>
        <c:axId val="527520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Length</a:t>
                </a:r>
                <a:r>
                  <a:rPr lang="en-US" baseline="0"/>
                  <a:t> of Sentence (in Years)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7523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Sheet1!$A$4:$A$6</c:f>
              <c:strCache>
                <c:ptCount val="3"/>
                <c:pt idx="0">
                  <c:v>Attractive Defendant</c:v>
                </c:pt>
                <c:pt idx="1">
                  <c:v>Moderately Attractive Defendant</c:v>
                </c:pt>
                <c:pt idx="2">
                  <c:v>Unattractive Defendant</c:v>
                </c:pt>
              </c:strCache>
            </c:strRef>
          </c:cat>
          <c:val>
            <c:numRef>
              <c:f>Sheet1!$B$4:$B$6</c:f>
              <c:numCache>
                <c:formatCode>General</c:formatCode>
                <c:ptCount val="3"/>
                <c:pt idx="0">
                  <c:v>5.91</c:v>
                </c:pt>
                <c:pt idx="1">
                  <c:v>6.2</c:v>
                </c:pt>
                <c:pt idx="2">
                  <c:v>6.61</c:v>
                </c:pt>
              </c:numCache>
            </c:numRef>
          </c:val>
          <c:extLst>
            <c:ext xmlns:c16="http://schemas.microsoft.com/office/drawing/2014/chart" uri="{C3380CC4-5D6E-409C-BE32-E72D297353CC}">
              <c16:uniqueId val="{00000000-DEC4-40E7-9FF4-CDF131430664}"/>
            </c:ext>
          </c:extLst>
        </c:ser>
        <c:dLbls>
          <c:showLegendKey val="0"/>
          <c:showVal val="0"/>
          <c:showCatName val="0"/>
          <c:showSerName val="0"/>
          <c:showPercent val="0"/>
          <c:showBubbleSize val="0"/>
        </c:dLbls>
        <c:gapWidth val="219"/>
        <c:overlap val="-27"/>
        <c:axId val="732778344"/>
        <c:axId val="732783264"/>
      </c:barChart>
      <c:catAx>
        <c:axId val="73277834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Attractiveness</a:t>
                </a:r>
                <a:r>
                  <a:rPr lang="en-US" baseline="0"/>
                  <a:t> of Defendant</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783264"/>
        <c:crosses val="autoZero"/>
        <c:auto val="1"/>
        <c:lblAlgn val="ctr"/>
        <c:lblOffset val="100"/>
        <c:noMultiLvlLbl val="0"/>
      </c:catAx>
      <c:valAx>
        <c:axId val="732783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Length of Sentence (in Years)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778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Sheet1!$B$17</c:f>
              <c:strCache>
                <c:ptCount val="1"/>
                <c:pt idx="0">
                  <c:v>Attractive Defendant</c:v>
                </c:pt>
              </c:strCache>
            </c:strRef>
          </c:tx>
          <c:spPr>
            <a:ln w="28575" cap="rnd">
              <a:solidFill>
                <a:schemeClr val="accent1"/>
              </a:solidFill>
              <a:round/>
            </a:ln>
            <a:effectLst/>
          </c:spPr>
          <c:marker>
            <c:symbol val="none"/>
          </c:marker>
          <c:cat>
            <c:strRef>
              <c:f>Sheet1!$A$18:$A$19</c:f>
              <c:strCache>
                <c:ptCount val="2"/>
                <c:pt idx="0">
                  <c:v>Attractive Victim</c:v>
                </c:pt>
                <c:pt idx="1">
                  <c:v>Unattractive Victim</c:v>
                </c:pt>
              </c:strCache>
            </c:strRef>
          </c:cat>
          <c:val>
            <c:numRef>
              <c:f>Sheet1!$B$18:$B$19</c:f>
              <c:numCache>
                <c:formatCode>General</c:formatCode>
                <c:ptCount val="2"/>
                <c:pt idx="0">
                  <c:v>6.4939999999999998</c:v>
                </c:pt>
                <c:pt idx="1">
                  <c:v>5.3259999999999996</c:v>
                </c:pt>
              </c:numCache>
            </c:numRef>
          </c:val>
          <c:smooth val="0"/>
          <c:extLst>
            <c:ext xmlns:c16="http://schemas.microsoft.com/office/drawing/2014/chart" uri="{C3380CC4-5D6E-409C-BE32-E72D297353CC}">
              <c16:uniqueId val="{00000000-BBB3-470B-A2DF-0DE71E373A5D}"/>
            </c:ext>
          </c:extLst>
        </c:ser>
        <c:ser>
          <c:idx val="1"/>
          <c:order val="1"/>
          <c:tx>
            <c:strRef>
              <c:f>Sheet1!$C$17</c:f>
              <c:strCache>
                <c:ptCount val="1"/>
                <c:pt idx="0">
                  <c:v>Moderately Attractive Defendant</c:v>
                </c:pt>
              </c:strCache>
            </c:strRef>
          </c:tx>
          <c:spPr>
            <a:ln w="28575" cap="rnd">
              <a:solidFill>
                <a:schemeClr val="accent2"/>
              </a:solidFill>
              <a:round/>
            </a:ln>
            <a:effectLst/>
          </c:spPr>
          <c:marker>
            <c:symbol val="none"/>
          </c:marker>
          <c:cat>
            <c:strRef>
              <c:f>Sheet1!$A$18:$A$19</c:f>
              <c:strCache>
                <c:ptCount val="2"/>
                <c:pt idx="0">
                  <c:v>Attractive Victim</c:v>
                </c:pt>
                <c:pt idx="1">
                  <c:v>Unattractive Victim</c:v>
                </c:pt>
              </c:strCache>
            </c:strRef>
          </c:cat>
          <c:val>
            <c:numRef>
              <c:f>Sheet1!$C$18:$C$19</c:f>
              <c:numCache>
                <c:formatCode>General</c:formatCode>
                <c:ptCount val="2"/>
                <c:pt idx="0">
                  <c:v>6.8</c:v>
                </c:pt>
                <c:pt idx="1">
                  <c:v>5.6</c:v>
                </c:pt>
              </c:numCache>
            </c:numRef>
          </c:val>
          <c:smooth val="0"/>
          <c:extLst>
            <c:ext xmlns:c16="http://schemas.microsoft.com/office/drawing/2014/chart" uri="{C3380CC4-5D6E-409C-BE32-E72D297353CC}">
              <c16:uniqueId val="{00000001-BBB3-470B-A2DF-0DE71E373A5D}"/>
            </c:ext>
          </c:extLst>
        </c:ser>
        <c:ser>
          <c:idx val="2"/>
          <c:order val="2"/>
          <c:tx>
            <c:strRef>
              <c:f>Sheet1!$D$17</c:f>
              <c:strCache>
                <c:ptCount val="1"/>
                <c:pt idx="0">
                  <c:v>Unattractive Defendant</c:v>
                </c:pt>
              </c:strCache>
            </c:strRef>
          </c:tx>
          <c:spPr>
            <a:ln w="28575" cap="rnd">
              <a:solidFill>
                <a:schemeClr val="accent3"/>
              </a:solidFill>
              <a:round/>
            </a:ln>
            <a:effectLst/>
          </c:spPr>
          <c:marker>
            <c:symbol val="none"/>
          </c:marker>
          <c:cat>
            <c:strRef>
              <c:f>Sheet1!$A$18:$A$19</c:f>
              <c:strCache>
                <c:ptCount val="2"/>
                <c:pt idx="0">
                  <c:v>Attractive Victim</c:v>
                </c:pt>
                <c:pt idx="1">
                  <c:v>Unattractive Victim</c:v>
                </c:pt>
              </c:strCache>
            </c:strRef>
          </c:cat>
          <c:val>
            <c:numRef>
              <c:f>Sheet1!$D$18:$D$19</c:f>
              <c:numCache>
                <c:formatCode>General</c:formatCode>
                <c:ptCount val="2"/>
                <c:pt idx="0">
                  <c:v>7.1970000000000001</c:v>
                </c:pt>
                <c:pt idx="1">
                  <c:v>6.0229999999999997</c:v>
                </c:pt>
              </c:numCache>
            </c:numRef>
          </c:val>
          <c:smooth val="0"/>
          <c:extLst>
            <c:ext xmlns:c16="http://schemas.microsoft.com/office/drawing/2014/chart" uri="{C3380CC4-5D6E-409C-BE32-E72D297353CC}">
              <c16:uniqueId val="{00000002-BBB3-470B-A2DF-0DE71E373A5D}"/>
            </c:ext>
          </c:extLst>
        </c:ser>
        <c:dLbls>
          <c:showLegendKey val="0"/>
          <c:showVal val="0"/>
          <c:showCatName val="0"/>
          <c:showSerName val="0"/>
          <c:showPercent val="0"/>
          <c:showBubbleSize val="0"/>
        </c:dLbls>
        <c:smooth val="0"/>
        <c:axId val="441828704"/>
        <c:axId val="441822800"/>
      </c:lineChart>
      <c:catAx>
        <c:axId val="4418287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Attractiveness</a:t>
                </a:r>
                <a:r>
                  <a:rPr lang="en-US" baseline="0"/>
                  <a:t> of Victim</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1822800"/>
        <c:crosses val="autoZero"/>
        <c:auto val="1"/>
        <c:lblAlgn val="ctr"/>
        <c:lblOffset val="100"/>
        <c:noMultiLvlLbl val="0"/>
      </c:catAx>
      <c:valAx>
        <c:axId val="441822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Sentence Length (in Years)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18287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Sheet1!$A$18</c:f>
              <c:strCache>
                <c:ptCount val="1"/>
                <c:pt idx="0">
                  <c:v>Attractive Victim</c:v>
                </c:pt>
              </c:strCache>
            </c:strRef>
          </c:tx>
          <c:spPr>
            <a:ln w="28575" cap="rnd">
              <a:solidFill>
                <a:schemeClr val="accent1"/>
              </a:solidFill>
              <a:round/>
            </a:ln>
            <a:effectLst/>
          </c:spPr>
          <c:marker>
            <c:symbol val="none"/>
          </c:marker>
          <c:cat>
            <c:strRef>
              <c:f>Sheet1!$B$17:$D$17</c:f>
              <c:strCache>
                <c:ptCount val="3"/>
                <c:pt idx="0">
                  <c:v>Attractive Defendant</c:v>
                </c:pt>
                <c:pt idx="1">
                  <c:v>Moderately Attractive Defendant</c:v>
                </c:pt>
                <c:pt idx="2">
                  <c:v>Unattractive Defendant</c:v>
                </c:pt>
              </c:strCache>
            </c:strRef>
          </c:cat>
          <c:val>
            <c:numRef>
              <c:f>Sheet1!$B$18:$D$18</c:f>
              <c:numCache>
                <c:formatCode>General</c:formatCode>
                <c:ptCount val="3"/>
                <c:pt idx="0">
                  <c:v>6.4939999999999998</c:v>
                </c:pt>
                <c:pt idx="1">
                  <c:v>6.8</c:v>
                </c:pt>
                <c:pt idx="2">
                  <c:v>7.1970000000000001</c:v>
                </c:pt>
              </c:numCache>
            </c:numRef>
          </c:val>
          <c:smooth val="0"/>
          <c:extLst>
            <c:ext xmlns:c16="http://schemas.microsoft.com/office/drawing/2014/chart" uri="{C3380CC4-5D6E-409C-BE32-E72D297353CC}">
              <c16:uniqueId val="{00000000-2426-4BB5-8813-4574345E01C7}"/>
            </c:ext>
          </c:extLst>
        </c:ser>
        <c:ser>
          <c:idx val="1"/>
          <c:order val="1"/>
          <c:tx>
            <c:strRef>
              <c:f>Sheet1!$A$19</c:f>
              <c:strCache>
                <c:ptCount val="1"/>
                <c:pt idx="0">
                  <c:v>Unattractive Victim</c:v>
                </c:pt>
              </c:strCache>
            </c:strRef>
          </c:tx>
          <c:spPr>
            <a:ln w="28575" cap="rnd">
              <a:solidFill>
                <a:schemeClr val="accent2"/>
              </a:solidFill>
              <a:round/>
            </a:ln>
            <a:effectLst/>
          </c:spPr>
          <c:marker>
            <c:symbol val="none"/>
          </c:marker>
          <c:cat>
            <c:strRef>
              <c:f>Sheet1!$B$17:$D$17</c:f>
              <c:strCache>
                <c:ptCount val="3"/>
                <c:pt idx="0">
                  <c:v>Attractive Defendant</c:v>
                </c:pt>
                <c:pt idx="1">
                  <c:v>Moderately Attractive Defendant</c:v>
                </c:pt>
                <c:pt idx="2">
                  <c:v>Unattractive Defendant</c:v>
                </c:pt>
              </c:strCache>
            </c:strRef>
          </c:cat>
          <c:val>
            <c:numRef>
              <c:f>Sheet1!$B$19:$D$19</c:f>
              <c:numCache>
                <c:formatCode>General</c:formatCode>
                <c:ptCount val="3"/>
                <c:pt idx="0">
                  <c:v>5.3259999999999996</c:v>
                </c:pt>
                <c:pt idx="1">
                  <c:v>5.6</c:v>
                </c:pt>
                <c:pt idx="2">
                  <c:v>6.0229999999999997</c:v>
                </c:pt>
              </c:numCache>
            </c:numRef>
          </c:val>
          <c:smooth val="0"/>
          <c:extLst>
            <c:ext xmlns:c16="http://schemas.microsoft.com/office/drawing/2014/chart" uri="{C3380CC4-5D6E-409C-BE32-E72D297353CC}">
              <c16:uniqueId val="{00000001-2426-4BB5-8813-4574345E01C7}"/>
            </c:ext>
          </c:extLst>
        </c:ser>
        <c:dLbls>
          <c:showLegendKey val="0"/>
          <c:showVal val="0"/>
          <c:showCatName val="0"/>
          <c:showSerName val="0"/>
          <c:showPercent val="0"/>
          <c:showBubbleSize val="0"/>
        </c:dLbls>
        <c:smooth val="0"/>
        <c:axId val="441828704"/>
        <c:axId val="441822800"/>
      </c:lineChart>
      <c:catAx>
        <c:axId val="4418287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Attractiveness</a:t>
                </a:r>
                <a:r>
                  <a:rPr lang="en-US" baseline="0"/>
                  <a:t> of Defendant</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1822800"/>
        <c:crosses val="autoZero"/>
        <c:auto val="1"/>
        <c:lblAlgn val="ctr"/>
        <c:lblOffset val="100"/>
        <c:noMultiLvlLbl val="0"/>
      </c:catAx>
      <c:valAx>
        <c:axId val="441822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Sentence Length (in Years)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18287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Sheet1!$B$13</c:f>
              <c:strCache>
                <c:ptCount val="1"/>
                <c:pt idx="0">
                  <c:v>Attractive Defendant</c:v>
                </c:pt>
              </c:strCache>
            </c:strRef>
          </c:tx>
          <c:spPr>
            <a:ln w="28575" cap="rnd">
              <a:solidFill>
                <a:schemeClr val="accent1"/>
              </a:solidFill>
              <a:round/>
            </a:ln>
            <a:effectLst/>
          </c:spPr>
          <c:marker>
            <c:symbol val="none"/>
          </c:marker>
          <c:cat>
            <c:strRef>
              <c:f>Sheet1!$A$14:$A$15</c:f>
              <c:strCache>
                <c:ptCount val="2"/>
                <c:pt idx="0">
                  <c:v>Attractive Victim</c:v>
                </c:pt>
                <c:pt idx="1">
                  <c:v>Unattractive Victim</c:v>
                </c:pt>
              </c:strCache>
            </c:strRef>
          </c:cat>
          <c:val>
            <c:numRef>
              <c:f>Sheet1!$B$14:$B$15</c:f>
              <c:numCache>
                <c:formatCode>General</c:formatCode>
                <c:ptCount val="2"/>
                <c:pt idx="0">
                  <c:v>6.8</c:v>
                </c:pt>
                <c:pt idx="1">
                  <c:v>4</c:v>
                </c:pt>
              </c:numCache>
            </c:numRef>
          </c:val>
          <c:smooth val="0"/>
          <c:extLst>
            <c:ext xmlns:c16="http://schemas.microsoft.com/office/drawing/2014/chart" uri="{C3380CC4-5D6E-409C-BE32-E72D297353CC}">
              <c16:uniqueId val="{00000000-8343-4EF8-A6F7-BA93BF21C7EC}"/>
            </c:ext>
          </c:extLst>
        </c:ser>
        <c:ser>
          <c:idx val="1"/>
          <c:order val="1"/>
          <c:tx>
            <c:strRef>
              <c:f>Sheet1!$C$13</c:f>
              <c:strCache>
                <c:ptCount val="1"/>
                <c:pt idx="0">
                  <c:v>Moderately Attractive Defendant</c:v>
                </c:pt>
              </c:strCache>
            </c:strRef>
          </c:tx>
          <c:spPr>
            <a:ln w="28575" cap="rnd">
              <a:solidFill>
                <a:schemeClr val="accent2"/>
              </a:solidFill>
              <a:round/>
            </a:ln>
            <a:effectLst/>
          </c:spPr>
          <c:marker>
            <c:symbol val="none"/>
          </c:marker>
          <c:cat>
            <c:strRef>
              <c:f>Sheet1!$A$14:$A$15</c:f>
              <c:strCache>
                <c:ptCount val="2"/>
                <c:pt idx="0">
                  <c:v>Attractive Victim</c:v>
                </c:pt>
                <c:pt idx="1">
                  <c:v>Unattractive Victim</c:v>
                </c:pt>
              </c:strCache>
            </c:strRef>
          </c:cat>
          <c:val>
            <c:numRef>
              <c:f>Sheet1!$C$14:$C$15</c:f>
              <c:numCache>
                <c:formatCode>General</c:formatCode>
                <c:ptCount val="2"/>
                <c:pt idx="0">
                  <c:v>7</c:v>
                </c:pt>
                <c:pt idx="1">
                  <c:v>6</c:v>
                </c:pt>
              </c:numCache>
            </c:numRef>
          </c:val>
          <c:smooth val="0"/>
          <c:extLst>
            <c:ext xmlns:c16="http://schemas.microsoft.com/office/drawing/2014/chart" uri="{C3380CC4-5D6E-409C-BE32-E72D297353CC}">
              <c16:uniqueId val="{00000001-8343-4EF8-A6F7-BA93BF21C7EC}"/>
            </c:ext>
          </c:extLst>
        </c:ser>
        <c:ser>
          <c:idx val="2"/>
          <c:order val="2"/>
          <c:tx>
            <c:strRef>
              <c:f>Sheet1!$D$13</c:f>
              <c:strCache>
                <c:ptCount val="1"/>
                <c:pt idx="0">
                  <c:v>Unattractive Defendant</c:v>
                </c:pt>
              </c:strCache>
            </c:strRef>
          </c:tx>
          <c:spPr>
            <a:ln w="28575" cap="rnd">
              <a:solidFill>
                <a:schemeClr val="accent3"/>
              </a:solidFill>
              <a:round/>
            </a:ln>
            <a:effectLst/>
          </c:spPr>
          <c:marker>
            <c:symbol val="none"/>
          </c:marker>
          <c:cat>
            <c:strRef>
              <c:f>Sheet1!$A$14:$A$15</c:f>
              <c:strCache>
                <c:ptCount val="2"/>
                <c:pt idx="0">
                  <c:v>Attractive Victim</c:v>
                </c:pt>
                <c:pt idx="1">
                  <c:v>Unattractive Victim</c:v>
                </c:pt>
              </c:strCache>
            </c:strRef>
          </c:cat>
          <c:val>
            <c:numRef>
              <c:f>Sheet1!$D$14:$D$15</c:f>
              <c:numCache>
                <c:formatCode>General</c:formatCode>
                <c:ptCount val="2"/>
                <c:pt idx="0">
                  <c:v>7.2</c:v>
                </c:pt>
                <c:pt idx="1">
                  <c:v>7</c:v>
                </c:pt>
              </c:numCache>
            </c:numRef>
          </c:val>
          <c:smooth val="0"/>
          <c:extLst>
            <c:ext xmlns:c16="http://schemas.microsoft.com/office/drawing/2014/chart" uri="{C3380CC4-5D6E-409C-BE32-E72D297353CC}">
              <c16:uniqueId val="{00000002-8343-4EF8-A6F7-BA93BF21C7EC}"/>
            </c:ext>
          </c:extLst>
        </c:ser>
        <c:dLbls>
          <c:showLegendKey val="0"/>
          <c:showVal val="0"/>
          <c:showCatName val="0"/>
          <c:showSerName val="0"/>
          <c:showPercent val="0"/>
          <c:showBubbleSize val="0"/>
        </c:dLbls>
        <c:smooth val="0"/>
        <c:axId val="732786216"/>
        <c:axId val="732789824"/>
      </c:lineChart>
      <c:catAx>
        <c:axId val="73278621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Attractiveness of Victim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789824"/>
        <c:crosses val="autoZero"/>
        <c:auto val="1"/>
        <c:lblAlgn val="ctr"/>
        <c:lblOffset val="100"/>
        <c:noMultiLvlLbl val="0"/>
      </c:catAx>
      <c:valAx>
        <c:axId val="732789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Sentence</a:t>
                </a:r>
                <a:r>
                  <a:rPr lang="en-US" baseline="0"/>
                  <a:t> Length (in Years)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78621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Sheet1!$A$14</c:f>
              <c:strCache>
                <c:ptCount val="1"/>
                <c:pt idx="0">
                  <c:v>Attractive Victim</c:v>
                </c:pt>
              </c:strCache>
            </c:strRef>
          </c:tx>
          <c:spPr>
            <a:ln w="28575" cap="rnd">
              <a:solidFill>
                <a:schemeClr val="accent1"/>
              </a:solidFill>
              <a:round/>
            </a:ln>
            <a:effectLst/>
          </c:spPr>
          <c:marker>
            <c:symbol val="none"/>
          </c:marker>
          <c:cat>
            <c:strRef>
              <c:f>Sheet1!$B$13:$D$13</c:f>
              <c:strCache>
                <c:ptCount val="3"/>
                <c:pt idx="0">
                  <c:v>Attractive Defendant</c:v>
                </c:pt>
                <c:pt idx="1">
                  <c:v>Moderately Attractive Defendant</c:v>
                </c:pt>
                <c:pt idx="2">
                  <c:v>Unattractive Defendant</c:v>
                </c:pt>
              </c:strCache>
            </c:strRef>
          </c:cat>
          <c:val>
            <c:numRef>
              <c:f>Sheet1!$B$14:$D$14</c:f>
              <c:numCache>
                <c:formatCode>General</c:formatCode>
                <c:ptCount val="3"/>
                <c:pt idx="0">
                  <c:v>6.8</c:v>
                </c:pt>
                <c:pt idx="1">
                  <c:v>7</c:v>
                </c:pt>
                <c:pt idx="2">
                  <c:v>7.2</c:v>
                </c:pt>
              </c:numCache>
            </c:numRef>
          </c:val>
          <c:smooth val="0"/>
          <c:extLst>
            <c:ext xmlns:c16="http://schemas.microsoft.com/office/drawing/2014/chart" uri="{C3380CC4-5D6E-409C-BE32-E72D297353CC}">
              <c16:uniqueId val="{00000000-A01B-42B6-BB60-7D9892FEEADB}"/>
            </c:ext>
          </c:extLst>
        </c:ser>
        <c:ser>
          <c:idx val="1"/>
          <c:order val="1"/>
          <c:tx>
            <c:strRef>
              <c:f>Sheet1!$A$15</c:f>
              <c:strCache>
                <c:ptCount val="1"/>
                <c:pt idx="0">
                  <c:v>Unattractive Victim</c:v>
                </c:pt>
              </c:strCache>
            </c:strRef>
          </c:tx>
          <c:spPr>
            <a:ln w="28575" cap="rnd">
              <a:solidFill>
                <a:schemeClr val="accent2"/>
              </a:solidFill>
              <a:round/>
            </a:ln>
            <a:effectLst/>
          </c:spPr>
          <c:marker>
            <c:symbol val="none"/>
          </c:marker>
          <c:cat>
            <c:strRef>
              <c:f>Sheet1!$B$13:$D$13</c:f>
              <c:strCache>
                <c:ptCount val="3"/>
                <c:pt idx="0">
                  <c:v>Attractive Defendant</c:v>
                </c:pt>
                <c:pt idx="1">
                  <c:v>Moderately Attractive Defendant</c:v>
                </c:pt>
                <c:pt idx="2">
                  <c:v>Unattractive Defendant</c:v>
                </c:pt>
              </c:strCache>
            </c:strRef>
          </c:cat>
          <c:val>
            <c:numRef>
              <c:f>Sheet1!$B$15:$D$15</c:f>
              <c:numCache>
                <c:formatCode>General</c:formatCode>
                <c:ptCount val="3"/>
                <c:pt idx="0">
                  <c:v>4</c:v>
                </c:pt>
                <c:pt idx="1">
                  <c:v>6</c:v>
                </c:pt>
                <c:pt idx="2">
                  <c:v>7</c:v>
                </c:pt>
              </c:numCache>
            </c:numRef>
          </c:val>
          <c:smooth val="0"/>
          <c:extLst>
            <c:ext xmlns:c16="http://schemas.microsoft.com/office/drawing/2014/chart" uri="{C3380CC4-5D6E-409C-BE32-E72D297353CC}">
              <c16:uniqueId val="{00000001-A01B-42B6-BB60-7D9892FEEADB}"/>
            </c:ext>
          </c:extLst>
        </c:ser>
        <c:dLbls>
          <c:showLegendKey val="0"/>
          <c:showVal val="0"/>
          <c:showCatName val="0"/>
          <c:showSerName val="0"/>
          <c:showPercent val="0"/>
          <c:showBubbleSize val="0"/>
        </c:dLbls>
        <c:smooth val="0"/>
        <c:axId val="732786216"/>
        <c:axId val="732789824"/>
      </c:lineChart>
      <c:catAx>
        <c:axId val="73278621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Attractiveness of Defendant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789824"/>
        <c:crosses val="autoZero"/>
        <c:auto val="1"/>
        <c:lblAlgn val="ctr"/>
        <c:lblOffset val="100"/>
        <c:noMultiLvlLbl val="0"/>
      </c:catAx>
      <c:valAx>
        <c:axId val="732789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Sentence</a:t>
                </a:r>
                <a:r>
                  <a:rPr lang="en-US" baseline="0"/>
                  <a:t> Length (in Years)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78621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176313-A36D-4514-BDC1-AFF009BA74B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4016536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176313-A36D-4514-BDC1-AFF009BA74B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2951681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176313-A36D-4514-BDC1-AFF009BA74B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92176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C9176313-A36D-4514-BDC1-AFF009BA74BD}"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400609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C9176313-A36D-4514-BDC1-AFF009BA74BD}" type="datetimeFigureOut">
              <a:rPr lang="en-US" smtClean="0"/>
              <a:t>5/9/2020</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1446757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C9176313-A36D-4514-BDC1-AFF009BA74BD}" type="datetimeFigureOut">
              <a:rPr lang="en-US" smtClean="0"/>
              <a:t>5/9/2020</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3872062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176313-A36D-4514-BDC1-AFF009BA74BD}"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40497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9176313-A36D-4514-BDC1-AFF009BA74BD}"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2918425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9176313-A36D-4514-BDC1-AFF009BA74BD}" type="datetimeFigureOut">
              <a:rPr lang="en-US" smtClean="0"/>
              <a:t>5/9/2020</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1027713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176313-A36D-4514-BDC1-AFF009BA74BD}"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11891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176313-A36D-4514-BDC1-AFF009BA74BD}"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3BFC50-A524-4A88-A74D-3F0BC9C769FB}" type="slidenum">
              <a:rPr lang="en-US" smtClean="0"/>
              <a:t>‹#›</a:t>
            </a:fld>
            <a:endParaRPr lang="en-US"/>
          </a:p>
        </p:txBody>
      </p:sp>
    </p:spTree>
    <p:extLst>
      <p:ext uri="{BB962C8B-B14F-4D97-AF65-F5344CB8AC3E}">
        <p14:creationId xmlns:p14="http://schemas.microsoft.com/office/powerpoint/2010/main" val="278656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9176313-A36D-4514-BDC1-AFF009BA74BD}" type="datetimeFigureOut">
              <a:rPr lang="en-US" smtClean="0"/>
              <a:t>5/9/2020</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E93BFC50-A524-4A88-A74D-3F0BC9C769FB}" type="slidenum">
              <a:rPr lang="en-US" smtClean="0"/>
              <a:t>‹#›</a:t>
            </a:fld>
            <a:endParaRPr lang="en-US"/>
          </a:p>
        </p:txBody>
      </p:sp>
    </p:spTree>
    <p:extLst>
      <p:ext uri="{BB962C8B-B14F-4D97-AF65-F5344CB8AC3E}">
        <p14:creationId xmlns:p14="http://schemas.microsoft.com/office/powerpoint/2010/main" val="2445973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oxfordbibliographies-com.libweb.lib.utsa.edu/" TargetMode="External"/><Relationship Id="rId2" Type="http://schemas.openxmlformats.org/officeDocument/2006/relationships/hyperlink" Target="https://lib.utsa.edu/" TargetMode="External"/><Relationship Id="rId1" Type="http://schemas.openxmlformats.org/officeDocument/2006/relationships/slideLayout" Target="../slideLayouts/slideLayout2.xml"/><Relationship Id="rId4" Type="http://schemas.openxmlformats.org/officeDocument/2006/relationships/hyperlink" Target="https://lib.utsa.edu/research/google-schola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5CFD-B468-47DB-858D-4DDCC692875A}"/>
              </a:ext>
            </a:extLst>
          </p:cNvPr>
          <p:cNvSpPr>
            <a:spLocks noGrp="1"/>
          </p:cNvSpPr>
          <p:nvPr>
            <p:ph type="ctrTitle"/>
          </p:nvPr>
        </p:nvSpPr>
        <p:spPr/>
        <p:txBody>
          <a:bodyPr/>
          <a:lstStyle/>
          <a:p>
            <a:r>
              <a:rPr lang="en-US" dirty="0"/>
              <a:t>APA Style Introduction</a:t>
            </a:r>
          </a:p>
        </p:txBody>
      </p:sp>
      <p:sp>
        <p:nvSpPr>
          <p:cNvPr id="3" name="Subtitle 2">
            <a:extLst>
              <a:ext uri="{FF2B5EF4-FFF2-40B4-BE49-F238E27FC236}">
                <a16:creationId xmlns:a16="http://schemas.microsoft.com/office/drawing/2014/main" id="{024A42F4-3F37-4E3D-A521-5170E0DCEEB2}"/>
              </a:ext>
            </a:extLst>
          </p:cNvPr>
          <p:cNvSpPr>
            <a:spLocks noGrp="1"/>
          </p:cNvSpPr>
          <p:nvPr>
            <p:ph type="subTitle" idx="1"/>
          </p:nvPr>
        </p:nvSpPr>
        <p:spPr/>
        <p:txBody>
          <a:bodyPr/>
          <a:lstStyle/>
          <a:p>
            <a:r>
              <a:rPr lang="en-US" dirty="0"/>
              <a:t>Lecture 14</a:t>
            </a:r>
          </a:p>
        </p:txBody>
      </p:sp>
    </p:spTree>
    <p:extLst>
      <p:ext uri="{BB962C8B-B14F-4D97-AF65-F5344CB8AC3E}">
        <p14:creationId xmlns:p14="http://schemas.microsoft.com/office/powerpoint/2010/main" val="493035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5744-415B-41F8-AA2E-BCED72EF574C}"/>
              </a:ext>
            </a:extLst>
          </p:cNvPr>
          <p:cNvSpPr>
            <a:spLocks noGrp="1"/>
          </p:cNvSpPr>
          <p:nvPr>
            <p:ph type="title"/>
          </p:nvPr>
        </p:nvSpPr>
        <p:spPr/>
        <p:txBody>
          <a:bodyPr/>
          <a:lstStyle/>
          <a:p>
            <a:r>
              <a:rPr lang="en-US" dirty="0"/>
              <a:t>Purpose of the introduction</a:t>
            </a:r>
          </a:p>
        </p:txBody>
      </p:sp>
      <p:sp>
        <p:nvSpPr>
          <p:cNvPr id="3" name="Content Placeholder 2">
            <a:extLst>
              <a:ext uri="{FF2B5EF4-FFF2-40B4-BE49-F238E27FC236}">
                <a16:creationId xmlns:a16="http://schemas.microsoft.com/office/drawing/2014/main" id="{3E4D4A9B-5792-4AE2-84BA-E3FBD69D54DB}"/>
              </a:ext>
            </a:extLst>
          </p:cNvPr>
          <p:cNvSpPr>
            <a:spLocks noGrp="1"/>
          </p:cNvSpPr>
          <p:nvPr>
            <p:ph idx="1"/>
          </p:nvPr>
        </p:nvSpPr>
        <p:spPr/>
        <p:txBody>
          <a:bodyPr>
            <a:normAutofit/>
          </a:bodyPr>
          <a:lstStyle/>
          <a:p>
            <a:r>
              <a:rPr lang="en-US" sz="2400" dirty="0"/>
              <a:t>The introduction provides readers with the following information:</a:t>
            </a:r>
          </a:p>
          <a:p>
            <a:pPr lvl="1"/>
            <a:r>
              <a:rPr lang="en-US" sz="2200" dirty="0"/>
              <a:t>Background/important topic-relevant basics</a:t>
            </a:r>
          </a:p>
          <a:p>
            <a:pPr lvl="1"/>
            <a:r>
              <a:rPr lang="en-US" sz="2200" dirty="0"/>
              <a:t>Quick, relevant overview of extant research</a:t>
            </a:r>
          </a:p>
          <a:p>
            <a:pPr lvl="1"/>
            <a:r>
              <a:rPr lang="en-US" sz="2200" dirty="0"/>
              <a:t>Rationale for why you’re exploring your research topic</a:t>
            </a:r>
          </a:p>
          <a:p>
            <a:pPr lvl="1"/>
            <a:r>
              <a:rPr lang="en-US" sz="2200" dirty="0"/>
              <a:t>Closes with your research intention/direction (i.e., hypotheses)</a:t>
            </a:r>
          </a:p>
        </p:txBody>
      </p:sp>
    </p:spTree>
    <p:extLst>
      <p:ext uri="{BB962C8B-B14F-4D97-AF65-F5344CB8AC3E}">
        <p14:creationId xmlns:p14="http://schemas.microsoft.com/office/powerpoint/2010/main" val="3826681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E0A65-1C9D-440B-8F0E-A39F58E3E4E4}"/>
              </a:ext>
            </a:extLst>
          </p:cNvPr>
          <p:cNvSpPr>
            <a:spLocks noGrp="1"/>
          </p:cNvSpPr>
          <p:nvPr>
            <p:ph type="title"/>
          </p:nvPr>
        </p:nvSpPr>
        <p:spPr/>
        <p:txBody>
          <a:bodyPr/>
          <a:lstStyle/>
          <a:p>
            <a:r>
              <a:rPr lang="en-US" dirty="0"/>
              <a:t>Literature review</a:t>
            </a:r>
          </a:p>
        </p:txBody>
      </p:sp>
      <p:sp>
        <p:nvSpPr>
          <p:cNvPr id="3" name="Content Placeholder 2">
            <a:extLst>
              <a:ext uri="{FF2B5EF4-FFF2-40B4-BE49-F238E27FC236}">
                <a16:creationId xmlns:a16="http://schemas.microsoft.com/office/drawing/2014/main" id="{20DE9EBE-A682-43E3-90EC-D74D49433E24}"/>
              </a:ext>
            </a:extLst>
          </p:cNvPr>
          <p:cNvSpPr>
            <a:spLocks noGrp="1"/>
          </p:cNvSpPr>
          <p:nvPr>
            <p:ph idx="1"/>
          </p:nvPr>
        </p:nvSpPr>
        <p:spPr>
          <a:xfrm>
            <a:off x="3869268" y="406908"/>
            <a:ext cx="7315200" cy="5993892"/>
          </a:xfrm>
        </p:spPr>
        <p:txBody>
          <a:bodyPr>
            <a:normAutofit lnSpcReduction="10000"/>
          </a:bodyPr>
          <a:lstStyle/>
          <a:p>
            <a:r>
              <a:rPr lang="en-US" sz="2400" dirty="0"/>
              <a:t>Start with your annotated bibliographies.  There should be at least several articles between all of your group members.  Pick the ones which are most relevant to your current topic.</a:t>
            </a:r>
          </a:p>
          <a:p>
            <a:r>
              <a:rPr lang="en-US" sz="2400" dirty="0">
                <a:hlinkClick r:id="rId2"/>
              </a:rPr>
              <a:t>https://lib.utsa.edu/</a:t>
            </a:r>
            <a:endParaRPr lang="en-US" sz="2400" dirty="0"/>
          </a:p>
          <a:p>
            <a:r>
              <a:rPr lang="en-US" sz="2400" dirty="0">
                <a:hlinkClick r:id="rId3"/>
              </a:rPr>
              <a:t>https://www-oxfordbibliographies-com.libweb.lib.utsa.edu/</a:t>
            </a:r>
            <a:endParaRPr lang="en-US" sz="2400" dirty="0"/>
          </a:p>
          <a:p>
            <a:r>
              <a:rPr lang="en-US" sz="2400" dirty="0">
                <a:hlinkClick r:id="rId4"/>
              </a:rPr>
              <a:t>https://lib.utsa.edu/research/google-scholar/</a:t>
            </a:r>
            <a:endParaRPr lang="en-US" sz="2400" dirty="0"/>
          </a:p>
          <a:p>
            <a:r>
              <a:rPr lang="en-US" sz="2400" dirty="0"/>
              <a:t>Recall the library day exercise</a:t>
            </a:r>
          </a:p>
          <a:p>
            <a:pPr lvl="1"/>
            <a:r>
              <a:rPr lang="en-US" sz="2200" dirty="0"/>
              <a:t>Start basic searches on your topic using your IVs and DV (and different variations of you IVs and DV) as key terms</a:t>
            </a:r>
          </a:p>
          <a:p>
            <a:pPr lvl="1"/>
            <a:r>
              <a:rPr lang="en-US" sz="2200" dirty="0"/>
              <a:t>Focus in on terms that you notice other researchers using to describe the same or similar IVs and DVs</a:t>
            </a:r>
          </a:p>
          <a:p>
            <a:pPr lvl="1"/>
            <a:r>
              <a:rPr lang="en-US" sz="2200" dirty="0"/>
              <a:t>Go through the reference lists from relevant articles</a:t>
            </a:r>
          </a:p>
          <a:p>
            <a:pPr lvl="1"/>
            <a:r>
              <a:rPr lang="en-US" sz="2200" dirty="0"/>
              <a:t>Meta-analyses are best as they synthesize several different empirical studies</a:t>
            </a:r>
          </a:p>
        </p:txBody>
      </p:sp>
    </p:spTree>
    <p:extLst>
      <p:ext uri="{BB962C8B-B14F-4D97-AF65-F5344CB8AC3E}">
        <p14:creationId xmlns:p14="http://schemas.microsoft.com/office/powerpoint/2010/main" val="1952816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DB0C3-7C48-4A6F-B54B-0CFC0E4FAA7D}"/>
              </a:ext>
            </a:extLst>
          </p:cNvPr>
          <p:cNvSpPr>
            <a:spLocks noGrp="1"/>
          </p:cNvSpPr>
          <p:nvPr>
            <p:ph type="title"/>
          </p:nvPr>
        </p:nvSpPr>
        <p:spPr/>
        <p:txBody>
          <a:bodyPr/>
          <a:lstStyle/>
          <a:p>
            <a:r>
              <a:rPr lang="en-US" dirty="0"/>
              <a:t>Synthesize the literature</a:t>
            </a:r>
          </a:p>
        </p:txBody>
      </p:sp>
      <p:sp>
        <p:nvSpPr>
          <p:cNvPr id="3" name="Content Placeholder 2">
            <a:extLst>
              <a:ext uri="{FF2B5EF4-FFF2-40B4-BE49-F238E27FC236}">
                <a16:creationId xmlns:a16="http://schemas.microsoft.com/office/drawing/2014/main" id="{7CF23EF4-524E-41EB-9722-7B32604DB737}"/>
              </a:ext>
            </a:extLst>
          </p:cNvPr>
          <p:cNvSpPr>
            <a:spLocks noGrp="1"/>
          </p:cNvSpPr>
          <p:nvPr>
            <p:ph idx="1"/>
          </p:nvPr>
        </p:nvSpPr>
        <p:spPr/>
        <p:txBody>
          <a:bodyPr>
            <a:normAutofit lnSpcReduction="10000"/>
          </a:bodyPr>
          <a:lstStyle/>
          <a:p>
            <a:r>
              <a:rPr lang="en-US" sz="2400" dirty="0"/>
              <a:t>Quickly overview </a:t>
            </a:r>
            <a:r>
              <a:rPr lang="en-US" sz="2400" b="1" dirty="0"/>
              <a:t>relevant</a:t>
            </a:r>
            <a:r>
              <a:rPr lang="en-US" sz="2400" dirty="0"/>
              <a:t> articles from your search.</a:t>
            </a:r>
          </a:p>
          <a:p>
            <a:pPr lvl="1"/>
            <a:r>
              <a:rPr lang="en-US" sz="2200" dirty="0"/>
              <a:t>Don’t include every article, just those relevant for your topic. Which include your proposed IV(s) and DV(s).</a:t>
            </a:r>
          </a:p>
          <a:p>
            <a:r>
              <a:rPr lang="en-US" sz="2400" b="1" dirty="0"/>
              <a:t>Spot the gap: </a:t>
            </a:r>
            <a:r>
              <a:rPr lang="en-US" sz="2400" dirty="0"/>
              <a:t>Identify consistencies, inconsistencies, and unknowns within your literature.</a:t>
            </a:r>
          </a:p>
          <a:p>
            <a:pPr lvl="1"/>
            <a:r>
              <a:rPr lang="en-US" sz="2200" dirty="0"/>
              <a:t>Focus on methods and results to identify these issues.</a:t>
            </a:r>
          </a:p>
          <a:p>
            <a:pPr lvl="1"/>
            <a:r>
              <a:rPr lang="en-US" sz="2200" dirty="0"/>
              <a:t>Literature-based consistencies, inconsistencies, and unknowns can guide your research question(s).</a:t>
            </a:r>
          </a:p>
          <a:p>
            <a:r>
              <a:rPr lang="en-US" sz="2400" dirty="0"/>
              <a:t>For example</a:t>
            </a:r>
          </a:p>
          <a:p>
            <a:pPr lvl="1"/>
            <a:r>
              <a:rPr lang="en-US" sz="2200" dirty="0"/>
              <a:t>Yellow pills seem to consistently improve depression symptoms.</a:t>
            </a:r>
          </a:p>
          <a:p>
            <a:pPr lvl="1"/>
            <a:r>
              <a:rPr lang="en-US" sz="2200" dirty="0"/>
              <a:t>Red pills appear to have hit-or-miss performance for depression.</a:t>
            </a:r>
          </a:p>
          <a:p>
            <a:pPr lvl="1"/>
            <a:r>
              <a:rPr lang="en-US" sz="2200" dirty="0"/>
              <a:t>No one knows the mechanism of action for Blue pills.</a:t>
            </a:r>
          </a:p>
        </p:txBody>
      </p:sp>
    </p:spTree>
    <p:extLst>
      <p:ext uri="{BB962C8B-B14F-4D97-AF65-F5344CB8AC3E}">
        <p14:creationId xmlns:p14="http://schemas.microsoft.com/office/powerpoint/2010/main" val="1875696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B480E-94BC-4732-9981-94E7F305B931}"/>
              </a:ext>
            </a:extLst>
          </p:cNvPr>
          <p:cNvSpPr>
            <a:spLocks noGrp="1"/>
          </p:cNvSpPr>
          <p:nvPr>
            <p:ph type="title"/>
          </p:nvPr>
        </p:nvSpPr>
        <p:spPr/>
        <p:txBody>
          <a:bodyPr/>
          <a:lstStyle/>
          <a:p>
            <a:r>
              <a:rPr lang="en-US" dirty="0"/>
              <a:t>Formulate hypotheses</a:t>
            </a:r>
          </a:p>
        </p:txBody>
      </p:sp>
      <p:sp>
        <p:nvSpPr>
          <p:cNvPr id="3" name="Content Placeholder 2">
            <a:extLst>
              <a:ext uri="{FF2B5EF4-FFF2-40B4-BE49-F238E27FC236}">
                <a16:creationId xmlns:a16="http://schemas.microsoft.com/office/drawing/2014/main" id="{08054E1D-5E76-498B-B524-4F8A596E3371}"/>
              </a:ext>
            </a:extLst>
          </p:cNvPr>
          <p:cNvSpPr>
            <a:spLocks noGrp="1"/>
          </p:cNvSpPr>
          <p:nvPr>
            <p:ph idx="1"/>
          </p:nvPr>
        </p:nvSpPr>
        <p:spPr/>
        <p:txBody>
          <a:bodyPr>
            <a:normAutofit fontScale="92500" lnSpcReduction="10000"/>
          </a:bodyPr>
          <a:lstStyle/>
          <a:p>
            <a:r>
              <a:rPr lang="en-US" sz="2400" dirty="0"/>
              <a:t>Hunches and assumptions alone can’t justify a scientific study.</a:t>
            </a:r>
          </a:p>
          <a:p>
            <a:r>
              <a:rPr lang="en-US" sz="2400" dirty="0"/>
              <a:t>Use theory or theoretical framework and existing scientific literature to ground your questions and hypotheses.</a:t>
            </a:r>
          </a:p>
          <a:p>
            <a:r>
              <a:rPr lang="en-US" sz="2400" dirty="0"/>
              <a:t>Hypotheses need a SPECIFIC outcome based on the literature review you provide (e.g., better/worse, higher/lower, etc.).</a:t>
            </a:r>
          </a:p>
          <a:p>
            <a:r>
              <a:rPr lang="en-US" sz="2400" dirty="0"/>
              <a:t>Your hypothesis will also inform your methods and proposed analyses.</a:t>
            </a:r>
          </a:p>
          <a:p>
            <a:r>
              <a:rPr lang="en-US" sz="2400" dirty="0"/>
              <a:t>Hypotheses typically appear at the end of the introduction section.</a:t>
            </a:r>
          </a:p>
          <a:p>
            <a:r>
              <a:rPr lang="en-US" sz="2400" dirty="0"/>
              <a:t>You need 3 distinct hypotheses!</a:t>
            </a:r>
          </a:p>
          <a:p>
            <a:pPr lvl="1"/>
            <a:r>
              <a:rPr lang="en-US" sz="2200" dirty="0"/>
              <a:t>2 main effects</a:t>
            </a:r>
          </a:p>
          <a:p>
            <a:pPr lvl="1"/>
            <a:r>
              <a:rPr lang="en-US" sz="2200" dirty="0"/>
              <a:t>1 interaction effect</a:t>
            </a:r>
          </a:p>
        </p:txBody>
      </p:sp>
    </p:spTree>
    <p:extLst>
      <p:ext uri="{BB962C8B-B14F-4D97-AF65-F5344CB8AC3E}">
        <p14:creationId xmlns:p14="http://schemas.microsoft.com/office/powerpoint/2010/main" val="3868192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D3CA9-E106-4317-9304-6A4E13B51082}"/>
              </a:ext>
            </a:extLst>
          </p:cNvPr>
          <p:cNvSpPr>
            <a:spLocks noGrp="1"/>
          </p:cNvSpPr>
          <p:nvPr>
            <p:ph type="title"/>
          </p:nvPr>
        </p:nvSpPr>
        <p:spPr/>
        <p:txBody>
          <a:bodyPr/>
          <a:lstStyle/>
          <a:p>
            <a:r>
              <a:rPr lang="en-US" dirty="0"/>
              <a:t>Putting everything together</a:t>
            </a:r>
          </a:p>
        </p:txBody>
      </p:sp>
      <p:grpSp>
        <p:nvGrpSpPr>
          <p:cNvPr id="30" name="Group 29">
            <a:extLst>
              <a:ext uri="{FF2B5EF4-FFF2-40B4-BE49-F238E27FC236}">
                <a16:creationId xmlns:a16="http://schemas.microsoft.com/office/drawing/2014/main" id="{74FD38AD-B342-4595-B930-4018E57484F6}"/>
              </a:ext>
            </a:extLst>
          </p:cNvPr>
          <p:cNvGrpSpPr/>
          <p:nvPr/>
        </p:nvGrpSpPr>
        <p:grpSpPr>
          <a:xfrm>
            <a:off x="3994484" y="1428095"/>
            <a:ext cx="6937821" cy="3992665"/>
            <a:chOff x="1295401" y="2502753"/>
            <a:chExt cx="5848349" cy="3384148"/>
          </a:xfrm>
        </p:grpSpPr>
        <p:grpSp>
          <p:nvGrpSpPr>
            <p:cNvPr id="31" name="Group 30">
              <a:extLst>
                <a:ext uri="{FF2B5EF4-FFF2-40B4-BE49-F238E27FC236}">
                  <a16:creationId xmlns:a16="http://schemas.microsoft.com/office/drawing/2014/main" id="{AA19B34A-74AF-4540-85F7-F7961CF50E67}"/>
                </a:ext>
              </a:extLst>
            </p:cNvPr>
            <p:cNvGrpSpPr/>
            <p:nvPr/>
          </p:nvGrpSpPr>
          <p:grpSpPr>
            <a:xfrm>
              <a:off x="1295401" y="2556931"/>
              <a:ext cx="5037666" cy="3318936"/>
              <a:chOff x="1295401" y="2556931"/>
              <a:chExt cx="5037666" cy="3318936"/>
            </a:xfrm>
          </p:grpSpPr>
          <p:grpSp>
            <p:nvGrpSpPr>
              <p:cNvPr id="35" name="Group 34">
                <a:extLst>
                  <a:ext uri="{FF2B5EF4-FFF2-40B4-BE49-F238E27FC236}">
                    <a16:creationId xmlns:a16="http://schemas.microsoft.com/office/drawing/2014/main" id="{54B55257-D1BF-4BF7-9AE6-ABFDE04DFBF1}"/>
                  </a:ext>
                </a:extLst>
              </p:cNvPr>
              <p:cNvGrpSpPr/>
              <p:nvPr/>
            </p:nvGrpSpPr>
            <p:grpSpPr>
              <a:xfrm>
                <a:off x="1295401" y="2556931"/>
                <a:ext cx="5037666" cy="3318936"/>
                <a:chOff x="1295401" y="2556931"/>
                <a:chExt cx="5037666" cy="3318936"/>
              </a:xfrm>
            </p:grpSpPr>
            <p:sp>
              <p:nvSpPr>
                <p:cNvPr id="39" name="Google Shape;165;p9">
                  <a:extLst>
                    <a:ext uri="{FF2B5EF4-FFF2-40B4-BE49-F238E27FC236}">
                      <a16:creationId xmlns:a16="http://schemas.microsoft.com/office/drawing/2014/main" id="{C33D5FD1-3C72-43B9-A549-FE5C855B3F6C}"/>
                    </a:ext>
                  </a:extLst>
                </p:cNvPr>
                <p:cNvSpPr/>
                <p:nvPr/>
              </p:nvSpPr>
              <p:spPr>
                <a:xfrm rot="10800000">
                  <a:off x="1295401" y="2556931"/>
                  <a:ext cx="5037666" cy="3318936"/>
                </a:xfrm>
                <a:prstGeom prst="triangle">
                  <a:avLst>
                    <a:gd name="adj" fmla="val 50000"/>
                  </a:avLst>
                </a:prstGeom>
                <a:solidFill>
                  <a:schemeClr val="accent1"/>
                </a:solidFill>
                <a:ln w="15875"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171;p9">
                  <a:extLst>
                    <a:ext uri="{FF2B5EF4-FFF2-40B4-BE49-F238E27FC236}">
                      <a16:creationId xmlns:a16="http://schemas.microsoft.com/office/drawing/2014/main" id="{2F435A45-BD4D-48AF-A277-EB1729C77767}"/>
                    </a:ext>
                  </a:extLst>
                </p:cNvPr>
                <p:cNvSpPr txBox="1"/>
                <p:nvPr/>
              </p:nvSpPr>
              <p:spPr>
                <a:xfrm>
                  <a:off x="1638299" y="2602985"/>
                  <a:ext cx="434340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lt1"/>
                      </a:solidFill>
                      <a:latin typeface="Calibri"/>
                      <a:ea typeface="Calibri"/>
                      <a:cs typeface="Calibri"/>
                      <a:sym typeface="Calibri"/>
                    </a:rPr>
                    <a:t>Theory/theoretical framework</a:t>
                  </a:r>
                  <a:endParaRPr dirty="0"/>
                </a:p>
              </p:txBody>
            </p:sp>
            <p:sp>
              <p:nvSpPr>
                <p:cNvPr id="41" name="Google Shape;172;p9">
                  <a:extLst>
                    <a:ext uri="{FF2B5EF4-FFF2-40B4-BE49-F238E27FC236}">
                      <a16:creationId xmlns:a16="http://schemas.microsoft.com/office/drawing/2014/main" id="{17DE2F28-6147-4465-AC80-B1A68E5FED97}"/>
                    </a:ext>
                  </a:extLst>
                </p:cNvPr>
                <p:cNvSpPr txBox="1"/>
                <p:nvPr/>
              </p:nvSpPr>
              <p:spPr>
                <a:xfrm>
                  <a:off x="1638299" y="3072885"/>
                  <a:ext cx="434340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lt1"/>
                      </a:solidFill>
                      <a:latin typeface="Calibri"/>
                      <a:ea typeface="Calibri"/>
                      <a:cs typeface="Calibri"/>
                      <a:sym typeface="Calibri"/>
                    </a:rPr>
                    <a:t>Research Question</a:t>
                  </a:r>
                  <a:endParaRPr dirty="0"/>
                </a:p>
              </p:txBody>
            </p:sp>
            <p:sp>
              <p:nvSpPr>
                <p:cNvPr id="42" name="Google Shape;173;p9">
                  <a:extLst>
                    <a:ext uri="{FF2B5EF4-FFF2-40B4-BE49-F238E27FC236}">
                      <a16:creationId xmlns:a16="http://schemas.microsoft.com/office/drawing/2014/main" id="{E188B29F-396F-4560-97FF-894332EB71EA}"/>
                    </a:ext>
                  </a:extLst>
                </p:cNvPr>
                <p:cNvSpPr txBox="1"/>
                <p:nvPr/>
              </p:nvSpPr>
              <p:spPr>
                <a:xfrm>
                  <a:off x="1638299" y="3715641"/>
                  <a:ext cx="4343401" cy="7825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dirty="0">
                      <a:solidFill>
                        <a:schemeClr val="lt1"/>
                      </a:solidFill>
                      <a:latin typeface="Calibri"/>
                      <a:ea typeface="Calibri"/>
                      <a:cs typeface="Calibri"/>
                      <a:sym typeface="Calibri"/>
                    </a:rPr>
                    <a:t>Independent variable,</a:t>
                  </a:r>
                </a:p>
                <a:p>
                  <a:pPr marL="0" marR="0" lvl="0" indent="0" algn="ctr" rtl="0">
                    <a:spcBef>
                      <a:spcPts val="0"/>
                    </a:spcBef>
                    <a:spcAft>
                      <a:spcPts val="0"/>
                    </a:spcAft>
                    <a:buNone/>
                  </a:pPr>
                  <a:r>
                    <a:rPr lang="en-US" b="1" dirty="0">
                      <a:solidFill>
                        <a:schemeClr val="lt1"/>
                      </a:solidFill>
                      <a:latin typeface="Calibri"/>
                      <a:cs typeface="Calibri"/>
                      <a:sym typeface="Calibri"/>
                    </a:rPr>
                    <a:t>Independent variable,</a:t>
                  </a:r>
                </a:p>
                <a:p>
                  <a:pPr marL="0" marR="0" lvl="0" indent="0" algn="ctr" rtl="0">
                    <a:spcBef>
                      <a:spcPts val="0"/>
                    </a:spcBef>
                    <a:spcAft>
                      <a:spcPts val="0"/>
                    </a:spcAft>
                    <a:buNone/>
                  </a:pPr>
                  <a:r>
                    <a:rPr lang="en-US" b="1" dirty="0">
                      <a:solidFill>
                        <a:schemeClr val="lt1"/>
                      </a:solidFill>
                      <a:latin typeface="Calibri"/>
                      <a:cs typeface="Calibri"/>
                      <a:sym typeface="Calibri"/>
                    </a:rPr>
                    <a:t>Dependent variable</a:t>
                  </a:r>
                  <a:endParaRPr dirty="0"/>
                </a:p>
              </p:txBody>
            </p:sp>
            <p:sp>
              <p:nvSpPr>
                <p:cNvPr id="43" name="Google Shape;176;p9">
                  <a:extLst>
                    <a:ext uri="{FF2B5EF4-FFF2-40B4-BE49-F238E27FC236}">
                      <a16:creationId xmlns:a16="http://schemas.microsoft.com/office/drawing/2014/main" id="{EC657A4B-FBA4-4E8E-BD03-B94381BAE744}"/>
                    </a:ext>
                  </a:extLst>
                </p:cNvPr>
                <p:cNvSpPr txBox="1"/>
                <p:nvPr/>
              </p:nvSpPr>
              <p:spPr>
                <a:xfrm>
                  <a:off x="1644649" y="4887315"/>
                  <a:ext cx="4343401" cy="3130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b="1" i="0" u="none" strike="noStrike" cap="none" dirty="0">
                      <a:solidFill>
                        <a:schemeClr val="lt1"/>
                      </a:solidFill>
                      <a:latin typeface="Calibri"/>
                      <a:ea typeface="Calibri"/>
                      <a:cs typeface="Calibri"/>
                      <a:sym typeface="Calibri"/>
                    </a:rPr>
                    <a:t>Hypotheses</a:t>
                  </a:r>
                  <a:endParaRPr sz="2400" b="1" i="0" u="none" strike="noStrike" cap="none" dirty="0">
                    <a:solidFill>
                      <a:schemeClr val="lt1"/>
                    </a:solidFill>
                    <a:latin typeface="Calibri"/>
                    <a:ea typeface="Calibri"/>
                    <a:cs typeface="Calibri"/>
                    <a:sym typeface="Calibri"/>
                  </a:endParaRPr>
                </a:p>
              </p:txBody>
            </p:sp>
          </p:grpSp>
          <p:cxnSp>
            <p:nvCxnSpPr>
              <p:cNvPr id="36" name="Google Shape;166;p9">
                <a:extLst>
                  <a:ext uri="{FF2B5EF4-FFF2-40B4-BE49-F238E27FC236}">
                    <a16:creationId xmlns:a16="http://schemas.microsoft.com/office/drawing/2014/main" id="{2BE8311E-3B40-4D76-81FD-F3EBB63B3631}"/>
                  </a:ext>
                </a:extLst>
              </p:cNvPr>
              <p:cNvCxnSpPr/>
              <p:nvPr/>
            </p:nvCxnSpPr>
            <p:spPr>
              <a:xfrm>
                <a:off x="1638300" y="3016250"/>
                <a:ext cx="4343400" cy="0"/>
              </a:xfrm>
              <a:prstGeom prst="straightConnector1">
                <a:avLst/>
              </a:prstGeom>
              <a:noFill/>
              <a:ln w="12700" cap="flat" cmpd="sng">
                <a:solidFill>
                  <a:schemeClr val="bg1"/>
                </a:solidFill>
                <a:prstDash val="solid"/>
                <a:round/>
                <a:headEnd type="none" w="sm" len="sm"/>
                <a:tailEnd type="none" w="sm" len="sm"/>
              </a:ln>
            </p:spPr>
          </p:cxnSp>
          <p:cxnSp>
            <p:nvCxnSpPr>
              <p:cNvPr id="37" name="Google Shape;167;p9">
                <a:extLst>
                  <a:ext uri="{FF2B5EF4-FFF2-40B4-BE49-F238E27FC236}">
                    <a16:creationId xmlns:a16="http://schemas.microsoft.com/office/drawing/2014/main" id="{3BA3AA99-275F-4F95-B1C4-967BC3316379}"/>
                  </a:ext>
                </a:extLst>
              </p:cNvPr>
              <p:cNvCxnSpPr/>
              <p:nvPr/>
            </p:nvCxnSpPr>
            <p:spPr>
              <a:xfrm>
                <a:off x="2002367" y="3486150"/>
                <a:ext cx="3623733" cy="0"/>
              </a:xfrm>
              <a:prstGeom prst="straightConnector1">
                <a:avLst/>
              </a:prstGeom>
              <a:noFill/>
              <a:ln w="12700" cap="flat" cmpd="sng">
                <a:solidFill>
                  <a:schemeClr val="bg1"/>
                </a:solidFill>
                <a:prstDash val="solid"/>
                <a:round/>
                <a:headEnd type="none" w="sm" len="sm"/>
                <a:tailEnd type="none" w="sm" len="sm"/>
              </a:ln>
            </p:spPr>
          </p:cxnSp>
          <p:cxnSp>
            <p:nvCxnSpPr>
              <p:cNvPr id="38" name="Google Shape;170;p9">
                <a:extLst>
                  <a:ext uri="{FF2B5EF4-FFF2-40B4-BE49-F238E27FC236}">
                    <a16:creationId xmlns:a16="http://schemas.microsoft.com/office/drawing/2014/main" id="{EBC886B9-89D0-42FE-92BC-29713C6BD677}"/>
                  </a:ext>
                </a:extLst>
              </p:cNvPr>
              <p:cNvCxnSpPr>
                <a:cxnSpLocks/>
              </p:cNvCxnSpPr>
              <p:nvPr/>
            </p:nvCxnSpPr>
            <p:spPr>
              <a:xfrm>
                <a:off x="2769870" y="4817980"/>
                <a:ext cx="1909011" cy="0"/>
              </a:xfrm>
              <a:prstGeom prst="straightConnector1">
                <a:avLst/>
              </a:prstGeom>
              <a:noFill/>
              <a:ln w="12700" cap="flat" cmpd="sng">
                <a:solidFill>
                  <a:schemeClr val="bg1"/>
                </a:solidFill>
                <a:prstDash val="solid"/>
                <a:round/>
                <a:headEnd type="none" w="sm" len="sm"/>
                <a:tailEnd type="none" w="sm" len="sm"/>
              </a:ln>
            </p:spPr>
          </p:cxnSp>
        </p:grpSp>
        <p:sp>
          <p:nvSpPr>
            <p:cNvPr id="32" name="Google Shape;177;p9">
              <a:extLst>
                <a:ext uri="{FF2B5EF4-FFF2-40B4-BE49-F238E27FC236}">
                  <a16:creationId xmlns:a16="http://schemas.microsoft.com/office/drawing/2014/main" id="{C2CC6FD9-4B38-49BD-B464-36A9FEE0092C}"/>
                </a:ext>
              </a:extLst>
            </p:cNvPr>
            <p:cNvSpPr/>
            <p:nvPr/>
          </p:nvSpPr>
          <p:spPr>
            <a:xfrm>
              <a:off x="6433607" y="2667000"/>
              <a:ext cx="336550" cy="3117335"/>
            </a:xfrm>
            <a:prstGeom prst="downArrow">
              <a:avLst>
                <a:gd name="adj1" fmla="val 50000"/>
                <a:gd name="adj2" fmla="val 50000"/>
              </a:avLst>
            </a:prstGeom>
            <a:solidFill>
              <a:srgbClr val="A50021"/>
            </a:solidFill>
            <a:ln w="15875" cap="flat" cmpd="sng">
              <a:solidFill>
                <a:srgbClr val="8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178;p9">
              <a:extLst>
                <a:ext uri="{FF2B5EF4-FFF2-40B4-BE49-F238E27FC236}">
                  <a16:creationId xmlns:a16="http://schemas.microsoft.com/office/drawing/2014/main" id="{7BEC6A07-59D5-463A-9DA0-BCA0A9541A7A}"/>
                </a:ext>
              </a:extLst>
            </p:cNvPr>
            <p:cNvSpPr txBox="1"/>
            <p:nvPr/>
          </p:nvSpPr>
          <p:spPr>
            <a:xfrm rot="5400000">
              <a:off x="6457232" y="2710902"/>
              <a:ext cx="87796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Broad</a:t>
              </a:r>
              <a:endParaRPr/>
            </a:p>
          </p:txBody>
        </p:sp>
        <p:sp>
          <p:nvSpPr>
            <p:cNvPr id="34" name="Google Shape;179;p9">
              <a:extLst>
                <a:ext uri="{FF2B5EF4-FFF2-40B4-BE49-F238E27FC236}">
                  <a16:creationId xmlns:a16="http://schemas.microsoft.com/office/drawing/2014/main" id="{B0AE1264-BDDD-4EEC-8433-A969D2B57082}"/>
                </a:ext>
              </a:extLst>
            </p:cNvPr>
            <p:cNvSpPr txBox="1"/>
            <p:nvPr/>
          </p:nvSpPr>
          <p:spPr>
            <a:xfrm rot="5400000">
              <a:off x="6422400" y="5165551"/>
              <a:ext cx="964200" cy="478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Calibri"/>
                  <a:ea typeface="Calibri"/>
                  <a:cs typeface="Calibri"/>
                  <a:sym typeface="Calibri"/>
                </a:rPr>
                <a:t>Specific</a:t>
              </a:r>
              <a:endParaRPr/>
            </a:p>
          </p:txBody>
        </p:sp>
      </p:grpSp>
    </p:spTree>
    <p:extLst>
      <p:ext uri="{BB962C8B-B14F-4D97-AF65-F5344CB8AC3E}">
        <p14:creationId xmlns:p14="http://schemas.microsoft.com/office/powerpoint/2010/main" val="4110243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B814-96FB-408F-90EA-42EF89E22990}"/>
              </a:ext>
            </a:extLst>
          </p:cNvPr>
          <p:cNvSpPr>
            <a:spLocks noGrp="1"/>
          </p:cNvSpPr>
          <p:nvPr>
            <p:ph type="title"/>
          </p:nvPr>
        </p:nvSpPr>
        <p:spPr/>
        <p:txBody>
          <a:bodyPr/>
          <a:lstStyle/>
          <a:p>
            <a:r>
              <a:rPr lang="en-US" dirty="0"/>
              <a:t>Putting everything together</a:t>
            </a:r>
          </a:p>
        </p:txBody>
      </p:sp>
      <p:sp>
        <p:nvSpPr>
          <p:cNvPr id="3" name="Content Placeholder 2">
            <a:extLst>
              <a:ext uri="{FF2B5EF4-FFF2-40B4-BE49-F238E27FC236}">
                <a16:creationId xmlns:a16="http://schemas.microsoft.com/office/drawing/2014/main" id="{64A517E2-D6C0-493B-AA03-D1D5AC756FFC}"/>
              </a:ext>
            </a:extLst>
          </p:cNvPr>
          <p:cNvSpPr>
            <a:spLocks noGrp="1"/>
          </p:cNvSpPr>
          <p:nvPr>
            <p:ph idx="1"/>
          </p:nvPr>
        </p:nvSpPr>
        <p:spPr>
          <a:xfrm>
            <a:off x="3869268" y="427482"/>
            <a:ext cx="7315200" cy="5993892"/>
          </a:xfrm>
        </p:spPr>
        <p:txBody>
          <a:bodyPr>
            <a:normAutofit fontScale="92500" lnSpcReduction="10000"/>
          </a:bodyPr>
          <a:lstStyle/>
          <a:p>
            <a:r>
              <a:rPr lang="en-US" sz="2400" dirty="0"/>
              <a:t>Present the “problem” and why it is important.</a:t>
            </a:r>
          </a:p>
          <a:p>
            <a:pPr lvl="1"/>
            <a:r>
              <a:rPr lang="en-US" sz="2200" dirty="0"/>
              <a:t>What is the area of concern?</a:t>
            </a:r>
          </a:p>
          <a:p>
            <a:pPr lvl="1"/>
            <a:r>
              <a:rPr lang="en-US" sz="2200" dirty="0"/>
              <a:t>Give brief statistics regarding the issue.</a:t>
            </a:r>
          </a:p>
          <a:p>
            <a:pPr lvl="1"/>
            <a:r>
              <a:rPr lang="en-US" sz="2200" dirty="0"/>
              <a:t>Discuss how this issue affects the community, policy, work practices, etc.</a:t>
            </a:r>
          </a:p>
          <a:p>
            <a:r>
              <a:rPr lang="en-US" sz="2400" dirty="0"/>
              <a:t>Then talk about the theory (if applicable), supportive past literature, and variables</a:t>
            </a:r>
          </a:p>
          <a:p>
            <a:pPr lvl="1"/>
            <a:r>
              <a:rPr lang="en-US" sz="2200" dirty="0"/>
              <a:t>What does previous literature say about the issues?</a:t>
            </a:r>
          </a:p>
          <a:p>
            <a:pPr lvl="1"/>
            <a:r>
              <a:rPr lang="en-US" sz="2200" dirty="0"/>
              <a:t>Don’t write an extensive lit review here but give a description of what other scholars have discussed about the issue.</a:t>
            </a:r>
          </a:p>
          <a:p>
            <a:r>
              <a:rPr lang="en-US" sz="2400" dirty="0"/>
              <a:t>Define your major variables clearly.</a:t>
            </a:r>
          </a:p>
          <a:p>
            <a:pPr lvl="1"/>
            <a:r>
              <a:rPr lang="en-US" sz="2200" dirty="0"/>
              <a:t>Conceptually describe each variable and known relationships between variables</a:t>
            </a:r>
          </a:p>
          <a:p>
            <a:r>
              <a:rPr lang="en-US" sz="2400" dirty="0"/>
              <a:t>Illuminate  your research design </a:t>
            </a:r>
          </a:p>
          <a:p>
            <a:pPr lvl="1"/>
            <a:r>
              <a:rPr lang="en-US" sz="2200" dirty="0"/>
              <a:t>Explain your approach to solving the problem</a:t>
            </a:r>
          </a:p>
          <a:p>
            <a:pPr lvl="1"/>
            <a:r>
              <a:rPr lang="en-US" sz="2200" dirty="0"/>
              <a:t>But don’t reveal too many methodological details- those you save for the Methods section</a:t>
            </a:r>
          </a:p>
          <a:p>
            <a:r>
              <a:rPr lang="en-US" sz="2400" dirty="0"/>
              <a:t>Wrap up the intro with the hypotheses</a:t>
            </a:r>
          </a:p>
        </p:txBody>
      </p:sp>
    </p:spTree>
    <p:extLst>
      <p:ext uri="{BB962C8B-B14F-4D97-AF65-F5344CB8AC3E}">
        <p14:creationId xmlns:p14="http://schemas.microsoft.com/office/powerpoint/2010/main" val="3581420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B667-FC03-44B2-B378-355D8C40F925}"/>
              </a:ext>
            </a:extLst>
          </p:cNvPr>
          <p:cNvSpPr>
            <a:spLocks noGrp="1"/>
          </p:cNvSpPr>
          <p:nvPr>
            <p:ph type="title"/>
          </p:nvPr>
        </p:nvSpPr>
        <p:spPr/>
        <p:txBody>
          <a:bodyPr/>
          <a:lstStyle/>
          <a:p>
            <a:r>
              <a:rPr lang="en-US" dirty="0"/>
              <a:t>Putting everything together</a:t>
            </a:r>
          </a:p>
        </p:txBody>
      </p:sp>
      <p:sp>
        <p:nvSpPr>
          <p:cNvPr id="3" name="Content Placeholder 2">
            <a:extLst>
              <a:ext uri="{FF2B5EF4-FFF2-40B4-BE49-F238E27FC236}">
                <a16:creationId xmlns:a16="http://schemas.microsoft.com/office/drawing/2014/main" id="{B99E8459-B868-49D1-BC94-B473DB750ECF}"/>
              </a:ext>
            </a:extLst>
          </p:cNvPr>
          <p:cNvSpPr>
            <a:spLocks noGrp="1"/>
          </p:cNvSpPr>
          <p:nvPr>
            <p:ph idx="1"/>
          </p:nvPr>
        </p:nvSpPr>
        <p:spPr/>
        <p:txBody>
          <a:bodyPr>
            <a:normAutofit lnSpcReduction="10000"/>
          </a:bodyPr>
          <a:lstStyle/>
          <a:p>
            <a:r>
              <a:rPr lang="en-US" sz="2400" dirty="0"/>
              <a:t>For your projects, you must have </a:t>
            </a:r>
            <a:r>
              <a:rPr lang="en-US" sz="2400" b="1" dirty="0"/>
              <a:t>THREE HYPOTHESES</a:t>
            </a:r>
            <a:r>
              <a:rPr lang="en-US" sz="2400" dirty="0"/>
              <a:t>!</a:t>
            </a:r>
          </a:p>
          <a:p>
            <a:pPr lvl="1"/>
            <a:r>
              <a:rPr lang="en-US" sz="2200" dirty="0"/>
              <a:t>Hypothesis 1: Main effect (i.e., difference) in your two-level Independent variable.</a:t>
            </a:r>
          </a:p>
          <a:p>
            <a:pPr lvl="1"/>
            <a:r>
              <a:rPr lang="en-US" sz="2200" dirty="0"/>
              <a:t>Hypothesis 2: Main effect (i.e., difference) in your three-level Independent variable.</a:t>
            </a:r>
          </a:p>
          <a:p>
            <a:pPr lvl="1"/>
            <a:r>
              <a:rPr lang="en-US" sz="2200" dirty="0"/>
              <a:t>Hypothesis 3: Interaction between your two- and three-level Independent variables.</a:t>
            </a:r>
          </a:p>
          <a:p>
            <a:r>
              <a:rPr lang="en-US" sz="2400" b="1" dirty="0"/>
              <a:t>All variables and hypotheses must be based on the literature, theory, or a theoretical framework</a:t>
            </a:r>
            <a:r>
              <a:rPr lang="en-US" sz="2400" dirty="0"/>
              <a:t>.</a:t>
            </a:r>
          </a:p>
          <a:p>
            <a:r>
              <a:rPr lang="en-US" sz="2400" dirty="0"/>
              <a:t>Each hypothesis should make clear:</a:t>
            </a:r>
          </a:p>
          <a:p>
            <a:pPr lvl="1"/>
            <a:r>
              <a:rPr lang="en-US" sz="2200" dirty="0"/>
              <a:t>What the IV is</a:t>
            </a:r>
          </a:p>
          <a:p>
            <a:pPr lvl="1"/>
            <a:r>
              <a:rPr lang="en-US" sz="2200" dirty="0"/>
              <a:t>What the levels of the IV are</a:t>
            </a:r>
          </a:p>
          <a:p>
            <a:pPr lvl="1"/>
            <a:r>
              <a:rPr lang="en-US" sz="2200" dirty="0"/>
              <a:t>How all of the levels of the IV differ from one another</a:t>
            </a:r>
          </a:p>
          <a:p>
            <a:pPr lvl="1"/>
            <a:r>
              <a:rPr lang="en-US" sz="2200" dirty="0"/>
              <a:t>What the DV is</a:t>
            </a:r>
          </a:p>
        </p:txBody>
      </p:sp>
    </p:spTree>
    <p:extLst>
      <p:ext uri="{BB962C8B-B14F-4D97-AF65-F5344CB8AC3E}">
        <p14:creationId xmlns:p14="http://schemas.microsoft.com/office/powerpoint/2010/main" val="2677426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4CCEF-EF6C-4797-9B2F-20712E9C784D}"/>
              </a:ext>
            </a:extLst>
          </p:cNvPr>
          <p:cNvSpPr>
            <a:spLocks noGrp="1"/>
          </p:cNvSpPr>
          <p:nvPr>
            <p:ph type="title"/>
          </p:nvPr>
        </p:nvSpPr>
        <p:spPr/>
        <p:txBody>
          <a:bodyPr/>
          <a:lstStyle/>
          <a:p>
            <a:r>
              <a:rPr lang="en-US" dirty="0"/>
              <a:t>Putting everything together</a:t>
            </a:r>
          </a:p>
        </p:txBody>
      </p:sp>
      <p:sp>
        <p:nvSpPr>
          <p:cNvPr id="3" name="Content Placeholder 2">
            <a:extLst>
              <a:ext uri="{FF2B5EF4-FFF2-40B4-BE49-F238E27FC236}">
                <a16:creationId xmlns:a16="http://schemas.microsoft.com/office/drawing/2014/main" id="{E5C0E8B7-85E7-4323-AEF7-2D041C15A44F}"/>
              </a:ext>
            </a:extLst>
          </p:cNvPr>
          <p:cNvSpPr>
            <a:spLocks noGrp="1"/>
          </p:cNvSpPr>
          <p:nvPr>
            <p:ph idx="1"/>
          </p:nvPr>
        </p:nvSpPr>
        <p:spPr/>
        <p:txBody>
          <a:bodyPr>
            <a:normAutofit/>
          </a:bodyPr>
          <a:lstStyle/>
          <a:p>
            <a:r>
              <a:rPr lang="en-US" sz="2400" dirty="0"/>
              <a:t>Think about the following questions while (or before) writing your introduction</a:t>
            </a:r>
          </a:p>
          <a:p>
            <a:pPr lvl="1"/>
            <a:r>
              <a:rPr lang="en-US" sz="2200" dirty="0"/>
              <a:t>Why is this problem important?</a:t>
            </a:r>
          </a:p>
          <a:p>
            <a:pPr lvl="1"/>
            <a:r>
              <a:rPr lang="en-US" sz="2200" dirty="0"/>
              <a:t>How does the study relate to previous work in the area?</a:t>
            </a:r>
          </a:p>
          <a:p>
            <a:pPr lvl="1"/>
            <a:r>
              <a:rPr lang="en-US" sz="2200" dirty="0"/>
              <a:t>What are the objectives of the study and how are they linked to the theory?</a:t>
            </a:r>
          </a:p>
          <a:p>
            <a:pPr lvl="1"/>
            <a:r>
              <a:rPr lang="en-US" sz="2200" dirty="0"/>
              <a:t>How do the hypotheses and research design relate to one another?</a:t>
            </a:r>
          </a:p>
          <a:p>
            <a:pPr lvl="1"/>
            <a:r>
              <a:rPr lang="en-US" sz="2200" dirty="0"/>
              <a:t>What are the theoretical and practical implications of the study?</a:t>
            </a:r>
          </a:p>
        </p:txBody>
      </p:sp>
    </p:spTree>
    <p:extLst>
      <p:ext uri="{BB962C8B-B14F-4D97-AF65-F5344CB8AC3E}">
        <p14:creationId xmlns:p14="http://schemas.microsoft.com/office/powerpoint/2010/main" val="222853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EE404-74A1-406B-9CAB-5D2C808D7C5B}"/>
              </a:ext>
            </a:extLst>
          </p:cNvPr>
          <p:cNvSpPr>
            <a:spLocks noGrp="1"/>
          </p:cNvSpPr>
          <p:nvPr>
            <p:ph type="title"/>
          </p:nvPr>
        </p:nvSpPr>
        <p:spPr/>
        <p:txBody>
          <a:bodyPr/>
          <a:lstStyle/>
          <a:p>
            <a:r>
              <a:rPr lang="en-US" dirty="0"/>
              <a:t>Formatting an introduction</a:t>
            </a:r>
          </a:p>
        </p:txBody>
      </p:sp>
      <p:sp>
        <p:nvSpPr>
          <p:cNvPr id="3" name="Content Placeholder 2">
            <a:extLst>
              <a:ext uri="{FF2B5EF4-FFF2-40B4-BE49-F238E27FC236}">
                <a16:creationId xmlns:a16="http://schemas.microsoft.com/office/drawing/2014/main" id="{710E2AB7-BE8F-4A36-B83C-14C2FBB7E91B}"/>
              </a:ext>
            </a:extLst>
          </p:cNvPr>
          <p:cNvSpPr>
            <a:spLocks noGrp="1"/>
          </p:cNvSpPr>
          <p:nvPr>
            <p:ph idx="1"/>
          </p:nvPr>
        </p:nvSpPr>
        <p:spPr/>
        <p:txBody>
          <a:bodyPr>
            <a:normAutofit lnSpcReduction="10000"/>
          </a:bodyPr>
          <a:lstStyle/>
          <a:p>
            <a:r>
              <a:rPr lang="en-US" sz="2400" dirty="0"/>
              <a:t>New page (page break between abstract and intro)</a:t>
            </a:r>
          </a:p>
          <a:p>
            <a:r>
              <a:rPr lang="en-US" sz="2400" dirty="0"/>
              <a:t>DO NOT write “Introduction”. There is no need for a level 1 heading at the start of the introduction. </a:t>
            </a:r>
          </a:p>
          <a:p>
            <a:r>
              <a:rPr lang="en-US" sz="2400" dirty="0"/>
              <a:t>Begin the introduction with the proposal title, centered but NOT bolded</a:t>
            </a:r>
          </a:p>
          <a:p>
            <a:r>
              <a:rPr lang="en-US" sz="2400" dirty="0"/>
              <a:t>DO NOT place a level 2 heading immediately after title</a:t>
            </a:r>
          </a:p>
          <a:p>
            <a:r>
              <a:rPr lang="en-US" sz="2400" dirty="0"/>
              <a:t>Cite appropriately</a:t>
            </a:r>
          </a:p>
          <a:p>
            <a:r>
              <a:rPr lang="en-US" sz="2400" dirty="0"/>
              <a:t>Organize and make your intro more digestible with level 2 (and maybe 3) headings</a:t>
            </a:r>
          </a:p>
          <a:p>
            <a:r>
              <a:rPr lang="en-US" sz="2400" dirty="0"/>
              <a:t>Typical sections in the intro with level 2 headings:</a:t>
            </a:r>
          </a:p>
          <a:p>
            <a:pPr lvl="1"/>
            <a:r>
              <a:rPr lang="en-US" sz="2200" dirty="0"/>
              <a:t>Theory(or Theories)</a:t>
            </a:r>
          </a:p>
          <a:p>
            <a:pPr lvl="1"/>
            <a:r>
              <a:rPr lang="en-US" sz="2200" dirty="0"/>
              <a:t>Variables (relationships to one another)</a:t>
            </a:r>
          </a:p>
          <a:p>
            <a:pPr lvl="1"/>
            <a:r>
              <a:rPr lang="en-US" sz="2200" dirty="0"/>
              <a:t>Current study and/or Hypotheses</a:t>
            </a:r>
          </a:p>
        </p:txBody>
      </p:sp>
    </p:spTree>
    <p:extLst>
      <p:ext uri="{BB962C8B-B14F-4D97-AF65-F5344CB8AC3E}">
        <p14:creationId xmlns:p14="http://schemas.microsoft.com/office/powerpoint/2010/main" val="2798550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7A5305-47E9-46D9-BC7F-62EDF0D3E843}"/>
              </a:ext>
            </a:extLst>
          </p:cNvPr>
          <p:cNvSpPr>
            <a:spLocks noGrp="1"/>
          </p:cNvSpPr>
          <p:nvPr>
            <p:ph type="title"/>
          </p:nvPr>
        </p:nvSpPr>
        <p:spPr/>
        <p:txBody>
          <a:bodyPr/>
          <a:lstStyle/>
          <a:p>
            <a:r>
              <a:rPr lang="en-US" dirty="0"/>
              <a:t>Hypotheses for a </a:t>
            </a:r>
            <a:br>
              <a:rPr lang="en-US" dirty="0"/>
            </a:br>
            <a:r>
              <a:rPr lang="en-US" dirty="0"/>
              <a:t>2x3 ANOVA</a:t>
            </a:r>
          </a:p>
        </p:txBody>
      </p:sp>
      <p:sp>
        <p:nvSpPr>
          <p:cNvPr id="5" name="Text Placeholder 4">
            <a:extLst>
              <a:ext uri="{FF2B5EF4-FFF2-40B4-BE49-F238E27FC236}">
                <a16:creationId xmlns:a16="http://schemas.microsoft.com/office/drawing/2014/main" id="{7DEB9574-25BF-44E2-8068-102FB7DC0341}"/>
              </a:ext>
            </a:extLst>
          </p:cNvPr>
          <p:cNvSpPr>
            <a:spLocks noGrp="1"/>
          </p:cNvSpPr>
          <p:nvPr>
            <p:ph type="body" idx="1"/>
          </p:nvPr>
        </p:nvSpPr>
        <p:spPr/>
        <p:txBody>
          <a:bodyPr>
            <a:normAutofit/>
          </a:bodyPr>
          <a:lstStyle/>
          <a:p>
            <a:r>
              <a:rPr lang="en-US" sz="2400" dirty="0"/>
              <a:t>An example</a:t>
            </a:r>
          </a:p>
        </p:txBody>
      </p:sp>
    </p:spTree>
    <p:extLst>
      <p:ext uri="{BB962C8B-B14F-4D97-AF65-F5344CB8AC3E}">
        <p14:creationId xmlns:p14="http://schemas.microsoft.com/office/powerpoint/2010/main" val="418503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71B49-BC3F-42FD-8943-9B5FFED4CDBC}"/>
              </a:ext>
            </a:extLst>
          </p:cNvPr>
          <p:cNvSpPr>
            <a:spLocks noGrp="1"/>
          </p:cNvSpPr>
          <p:nvPr>
            <p:ph type="title"/>
          </p:nvPr>
        </p:nvSpPr>
        <p:spPr/>
        <p:txBody>
          <a:bodyPr/>
          <a:lstStyle/>
          <a:p>
            <a:r>
              <a:rPr lang="en-US" dirty="0"/>
              <a:t>How to think about main effects with 2 levels</a:t>
            </a:r>
          </a:p>
        </p:txBody>
      </p:sp>
      <p:sp>
        <p:nvSpPr>
          <p:cNvPr id="5" name="Content Placeholder 4">
            <a:extLst>
              <a:ext uri="{FF2B5EF4-FFF2-40B4-BE49-F238E27FC236}">
                <a16:creationId xmlns:a16="http://schemas.microsoft.com/office/drawing/2014/main" id="{7DF994D7-5DDE-4529-8318-955E5C0AA993}"/>
              </a:ext>
            </a:extLst>
          </p:cNvPr>
          <p:cNvSpPr>
            <a:spLocks noGrp="1"/>
          </p:cNvSpPr>
          <p:nvPr>
            <p:ph sz="half" idx="1"/>
          </p:nvPr>
        </p:nvSpPr>
        <p:spPr>
          <a:xfrm>
            <a:off x="3899996" y="429768"/>
            <a:ext cx="3474720" cy="5989320"/>
          </a:xfrm>
        </p:spPr>
        <p:txBody>
          <a:bodyPr>
            <a:normAutofit/>
          </a:bodyPr>
          <a:lstStyle/>
          <a:p>
            <a:r>
              <a:rPr lang="en-US" sz="2400" dirty="0"/>
              <a:t>A hypothesis which predicts these results would say, </a:t>
            </a:r>
            <a:r>
              <a:rPr lang="en-US" sz="2400" i="1" dirty="0"/>
              <a:t>Participants will propose significantly longer prison sentences for the attractive victim than the unattractive victim.</a:t>
            </a:r>
          </a:p>
          <a:p>
            <a:r>
              <a:rPr lang="en-US" sz="2400" dirty="0"/>
              <a:t>We should have previously defined what we mean by attractive versus unattractive victim.</a:t>
            </a:r>
          </a:p>
        </p:txBody>
      </p:sp>
      <p:graphicFrame>
        <p:nvGraphicFramePr>
          <p:cNvPr id="7" name="Content Placeholder 6">
            <a:extLst>
              <a:ext uri="{FF2B5EF4-FFF2-40B4-BE49-F238E27FC236}">
                <a16:creationId xmlns:a16="http://schemas.microsoft.com/office/drawing/2014/main" id="{69A53F2C-0C13-4951-B3D5-F3D01D86C6CC}"/>
              </a:ext>
            </a:extLst>
          </p:cNvPr>
          <p:cNvGraphicFramePr>
            <a:graphicFrameLocks noGrp="1"/>
          </p:cNvGraphicFramePr>
          <p:nvPr>
            <p:ph sz="half" idx="2"/>
            <p:extLst>
              <p:ext uri="{D42A27DB-BD31-4B8C-83A1-F6EECF244321}">
                <p14:modId xmlns:p14="http://schemas.microsoft.com/office/powerpoint/2010/main" val="534351802"/>
              </p:ext>
            </p:extLst>
          </p:nvPr>
        </p:nvGraphicFramePr>
        <p:xfrm>
          <a:off x="7818438" y="868363"/>
          <a:ext cx="3475037"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8793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7321-81EF-4791-94BE-7085D84FB1B0}"/>
              </a:ext>
            </a:extLst>
          </p:cNvPr>
          <p:cNvSpPr>
            <a:spLocks noGrp="1"/>
          </p:cNvSpPr>
          <p:nvPr>
            <p:ph type="title"/>
          </p:nvPr>
        </p:nvSpPr>
        <p:spPr/>
        <p:txBody>
          <a:bodyPr/>
          <a:lstStyle/>
          <a:p>
            <a:r>
              <a:rPr lang="en-US" dirty="0"/>
              <a:t>How to think about main effects with 3 levels</a:t>
            </a:r>
          </a:p>
        </p:txBody>
      </p:sp>
      <p:sp>
        <p:nvSpPr>
          <p:cNvPr id="4" name="Content Placeholder 3">
            <a:extLst>
              <a:ext uri="{FF2B5EF4-FFF2-40B4-BE49-F238E27FC236}">
                <a16:creationId xmlns:a16="http://schemas.microsoft.com/office/drawing/2014/main" id="{02FE9EB0-92F9-45A0-8C03-F6B4A1879AB9}"/>
              </a:ext>
            </a:extLst>
          </p:cNvPr>
          <p:cNvSpPr>
            <a:spLocks noGrp="1"/>
          </p:cNvSpPr>
          <p:nvPr>
            <p:ph sz="half" idx="1"/>
          </p:nvPr>
        </p:nvSpPr>
        <p:spPr>
          <a:xfrm>
            <a:off x="3707890" y="429768"/>
            <a:ext cx="4110547" cy="5989320"/>
          </a:xfrm>
        </p:spPr>
        <p:txBody>
          <a:bodyPr>
            <a:normAutofit/>
          </a:bodyPr>
          <a:lstStyle/>
          <a:p>
            <a:r>
              <a:rPr lang="en-US" dirty="0"/>
              <a:t>A hypothesis which predicts these results would say, </a:t>
            </a:r>
            <a:r>
              <a:rPr lang="en-US" i="1" dirty="0"/>
              <a:t>Participants will propose significantly shorter prison sentences for the attractive defendant than for the moderately attractive or unattractive defendants.  Participants will propose significantly shorter prison sentences for the moderately attractive defendant than the unattractive defendant.</a:t>
            </a:r>
          </a:p>
          <a:p>
            <a:r>
              <a:rPr lang="en-US" dirty="0"/>
              <a:t>We should have previously defined what we mean by attractive versus moderately attractive versus unattractive defendant.</a:t>
            </a:r>
          </a:p>
        </p:txBody>
      </p:sp>
      <p:graphicFrame>
        <p:nvGraphicFramePr>
          <p:cNvPr id="6" name="Content Placeholder 5">
            <a:extLst>
              <a:ext uri="{FF2B5EF4-FFF2-40B4-BE49-F238E27FC236}">
                <a16:creationId xmlns:a16="http://schemas.microsoft.com/office/drawing/2014/main" id="{3CFE4E27-0636-49D2-88AE-565DCA1BFD01}"/>
              </a:ext>
            </a:extLst>
          </p:cNvPr>
          <p:cNvGraphicFramePr>
            <a:graphicFrameLocks noGrp="1"/>
          </p:cNvGraphicFramePr>
          <p:nvPr>
            <p:ph sz="half" idx="2"/>
            <p:extLst>
              <p:ext uri="{D42A27DB-BD31-4B8C-83A1-F6EECF244321}">
                <p14:modId xmlns:p14="http://schemas.microsoft.com/office/powerpoint/2010/main" val="364140970"/>
              </p:ext>
            </p:extLst>
          </p:nvPr>
        </p:nvGraphicFramePr>
        <p:xfrm>
          <a:off x="8091152" y="868363"/>
          <a:ext cx="3475037"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9008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99BC5C-45D3-4BE1-A00F-FCFEFF5199D7}"/>
              </a:ext>
            </a:extLst>
          </p:cNvPr>
          <p:cNvSpPr>
            <a:spLocks noGrp="1"/>
          </p:cNvSpPr>
          <p:nvPr>
            <p:ph type="title"/>
          </p:nvPr>
        </p:nvSpPr>
        <p:spPr/>
        <p:txBody>
          <a:bodyPr/>
          <a:lstStyle/>
          <a:p>
            <a:r>
              <a:rPr lang="en-US" dirty="0"/>
              <a:t>How to think about interaction effects for 2x3 ANOVA (non-significant)</a:t>
            </a:r>
          </a:p>
        </p:txBody>
      </p:sp>
      <p:sp>
        <p:nvSpPr>
          <p:cNvPr id="6" name="Content Placeholder 5">
            <a:extLst>
              <a:ext uri="{FF2B5EF4-FFF2-40B4-BE49-F238E27FC236}">
                <a16:creationId xmlns:a16="http://schemas.microsoft.com/office/drawing/2014/main" id="{7186CB46-CD8D-4D3F-84E4-02A7DD82DF76}"/>
              </a:ext>
            </a:extLst>
          </p:cNvPr>
          <p:cNvSpPr>
            <a:spLocks noGrp="1"/>
          </p:cNvSpPr>
          <p:nvPr>
            <p:ph sz="half" idx="1"/>
          </p:nvPr>
        </p:nvSpPr>
        <p:spPr>
          <a:xfrm>
            <a:off x="3851870" y="429768"/>
            <a:ext cx="3474720" cy="5989320"/>
          </a:xfrm>
        </p:spPr>
        <p:txBody>
          <a:bodyPr>
            <a:normAutofit fontScale="92500" lnSpcReduction="10000"/>
          </a:bodyPr>
          <a:lstStyle/>
          <a:p>
            <a:r>
              <a:rPr lang="en-US" sz="2400" dirty="0"/>
              <a:t>A hypothesis which predicts these results would say, </a:t>
            </a:r>
            <a:r>
              <a:rPr lang="en-US" sz="2400" i="1" dirty="0"/>
              <a:t>We hypothesize a non-significant interaction.</a:t>
            </a:r>
            <a:r>
              <a:rPr lang="en-US" sz="2400" dirty="0"/>
              <a:t> </a:t>
            </a:r>
            <a:r>
              <a:rPr lang="en-US" sz="2400" i="1" dirty="0"/>
              <a:t>Participants will propose significantly longer prison sentences for the unattractive defendant than the moderately attractive or attractive defendants regardless of the attractiveness of the victim. Participants will propose significantly longer prison sentences for the moderately attractive than the unattractive defendant, regardless of the attractiveness of the victim.</a:t>
            </a:r>
            <a:endParaRPr lang="en-US" sz="2400" dirty="0"/>
          </a:p>
          <a:p>
            <a:r>
              <a:rPr lang="en-US" sz="2400" dirty="0"/>
              <a:t>We should have previously defined our IVs and DV</a:t>
            </a:r>
          </a:p>
        </p:txBody>
      </p:sp>
      <p:graphicFrame>
        <p:nvGraphicFramePr>
          <p:cNvPr id="12" name="Chart 11">
            <a:extLst>
              <a:ext uri="{FF2B5EF4-FFF2-40B4-BE49-F238E27FC236}">
                <a16:creationId xmlns:a16="http://schemas.microsoft.com/office/drawing/2014/main" id="{74878605-834E-4884-9D13-5F6DA25FDB5D}"/>
              </a:ext>
            </a:extLst>
          </p:cNvPr>
          <p:cNvGraphicFramePr>
            <a:graphicFrameLocks/>
          </p:cNvGraphicFramePr>
          <p:nvPr>
            <p:extLst>
              <p:ext uri="{D42A27DB-BD31-4B8C-83A1-F6EECF244321}">
                <p14:modId xmlns:p14="http://schemas.microsoft.com/office/powerpoint/2010/main" val="3273637776"/>
              </p:ext>
            </p:extLst>
          </p:nvPr>
        </p:nvGraphicFramePr>
        <p:xfrm>
          <a:off x="7743683" y="709803"/>
          <a:ext cx="3694338" cy="27146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1D523724-4129-40F9-9AEA-9F2D319C39B5}"/>
              </a:ext>
            </a:extLst>
          </p:cNvPr>
          <p:cNvGraphicFramePr>
            <a:graphicFrameLocks/>
          </p:cNvGraphicFramePr>
          <p:nvPr>
            <p:extLst>
              <p:ext uri="{D42A27DB-BD31-4B8C-83A1-F6EECF244321}">
                <p14:modId xmlns:p14="http://schemas.microsoft.com/office/powerpoint/2010/main" val="1260789751"/>
              </p:ext>
            </p:extLst>
          </p:nvPr>
        </p:nvGraphicFramePr>
        <p:xfrm>
          <a:off x="7743683" y="3424428"/>
          <a:ext cx="3694338" cy="2714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1438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834C4-4383-4CBD-92BC-BB3581B8DB90}"/>
              </a:ext>
            </a:extLst>
          </p:cNvPr>
          <p:cNvSpPr>
            <a:spLocks noGrp="1"/>
          </p:cNvSpPr>
          <p:nvPr>
            <p:ph type="title"/>
          </p:nvPr>
        </p:nvSpPr>
        <p:spPr/>
        <p:txBody>
          <a:bodyPr/>
          <a:lstStyle/>
          <a:p>
            <a:r>
              <a:rPr lang="en-US" dirty="0"/>
              <a:t>How to think about interaction effects for 2x3 ANOVA (significant)</a:t>
            </a:r>
          </a:p>
        </p:txBody>
      </p:sp>
      <p:sp>
        <p:nvSpPr>
          <p:cNvPr id="4" name="Content Placeholder 3">
            <a:extLst>
              <a:ext uri="{FF2B5EF4-FFF2-40B4-BE49-F238E27FC236}">
                <a16:creationId xmlns:a16="http://schemas.microsoft.com/office/drawing/2014/main" id="{9FEBC464-572F-4DB1-AD03-3F6312918F51}"/>
              </a:ext>
            </a:extLst>
          </p:cNvPr>
          <p:cNvSpPr>
            <a:spLocks noGrp="1"/>
          </p:cNvSpPr>
          <p:nvPr>
            <p:ph sz="half" idx="1"/>
          </p:nvPr>
        </p:nvSpPr>
        <p:spPr>
          <a:xfrm>
            <a:off x="3867912" y="429768"/>
            <a:ext cx="3474720" cy="5989320"/>
          </a:xfrm>
        </p:spPr>
        <p:txBody>
          <a:bodyPr>
            <a:normAutofit/>
          </a:bodyPr>
          <a:lstStyle/>
          <a:p>
            <a:r>
              <a:rPr lang="en-US" dirty="0"/>
              <a:t>A hypothesis which predicts these results would say, </a:t>
            </a:r>
            <a:r>
              <a:rPr lang="en-US" i="1" dirty="0"/>
              <a:t>We hypothesize a significant interaction.</a:t>
            </a:r>
            <a:r>
              <a:rPr lang="en-US" dirty="0"/>
              <a:t> </a:t>
            </a:r>
            <a:r>
              <a:rPr lang="en-US" i="1" dirty="0"/>
              <a:t>Participants will not propose significantly different prison sentences for the attractive, moderately attractive, or unattractive defendant when the victim is attractive. Participants will propose the longest sentence for unattractive defendants, the next longest sentence for moderately attractive defendants, and the shortest sentence for attractive defendants when the victim </a:t>
            </a:r>
            <a:r>
              <a:rPr lang="en-US" i="1"/>
              <a:t>is unattractive.</a:t>
            </a:r>
            <a:endParaRPr lang="en-US" dirty="0"/>
          </a:p>
          <a:p>
            <a:r>
              <a:rPr lang="en-US" dirty="0"/>
              <a:t>We should have previously defined our IVs and DV</a:t>
            </a:r>
          </a:p>
        </p:txBody>
      </p:sp>
      <p:graphicFrame>
        <p:nvGraphicFramePr>
          <p:cNvPr id="6" name="Chart 5">
            <a:extLst>
              <a:ext uri="{FF2B5EF4-FFF2-40B4-BE49-F238E27FC236}">
                <a16:creationId xmlns:a16="http://schemas.microsoft.com/office/drawing/2014/main" id="{3E164D29-114C-47E7-9A61-6BB9F0C8DCF5}"/>
              </a:ext>
            </a:extLst>
          </p:cNvPr>
          <p:cNvGraphicFramePr>
            <a:graphicFrameLocks/>
          </p:cNvGraphicFramePr>
          <p:nvPr>
            <p:extLst>
              <p:ext uri="{D42A27DB-BD31-4B8C-83A1-F6EECF244321}">
                <p14:modId xmlns:p14="http://schemas.microsoft.com/office/powerpoint/2010/main" val="4136431184"/>
              </p:ext>
            </p:extLst>
          </p:nvPr>
        </p:nvGraphicFramePr>
        <p:xfrm>
          <a:off x="7639796" y="685800"/>
          <a:ext cx="4015179"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06A0F8D5-2779-4971-B4FD-9FCFEE417D34}"/>
              </a:ext>
            </a:extLst>
          </p:cNvPr>
          <p:cNvGraphicFramePr>
            <a:graphicFrameLocks/>
          </p:cNvGraphicFramePr>
          <p:nvPr>
            <p:extLst>
              <p:ext uri="{D42A27DB-BD31-4B8C-83A1-F6EECF244321}">
                <p14:modId xmlns:p14="http://schemas.microsoft.com/office/powerpoint/2010/main" val="1380712456"/>
              </p:ext>
            </p:extLst>
          </p:nvPr>
        </p:nvGraphicFramePr>
        <p:xfrm>
          <a:off x="7615347" y="3401968"/>
          <a:ext cx="4015179"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9036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EDFBC-8DA0-4A18-B43A-660747F2508A}"/>
              </a:ext>
            </a:extLst>
          </p:cNvPr>
          <p:cNvSpPr>
            <a:spLocks noGrp="1"/>
          </p:cNvSpPr>
          <p:nvPr>
            <p:ph type="title"/>
          </p:nvPr>
        </p:nvSpPr>
        <p:spPr/>
        <p:txBody>
          <a:bodyPr/>
          <a:lstStyle/>
          <a:p>
            <a:r>
              <a:rPr lang="en-US" dirty="0"/>
              <a:t>It’s your turn!</a:t>
            </a:r>
          </a:p>
        </p:txBody>
      </p:sp>
    </p:spTree>
    <p:extLst>
      <p:ext uri="{BB962C8B-B14F-4D97-AF65-F5344CB8AC3E}">
        <p14:creationId xmlns:p14="http://schemas.microsoft.com/office/powerpoint/2010/main" val="3970360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7BF0-17BD-4DF1-B148-755369FB030E}"/>
              </a:ext>
            </a:extLst>
          </p:cNvPr>
          <p:cNvSpPr>
            <a:spLocks noGrp="1"/>
          </p:cNvSpPr>
          <p:nvPr>
            <p:ph type="title"/>
          </p:nvPr>
        </p:nvSpPr>
        <p:spPr/>
        <p:txBody>
          <a:bodyPr/>
          <a:lstStyle/>
          <a:p>
            <a:r>
              <a:rPr lang="en-US" dirty="0"/>
              <a:t>APA Introduction</a:t>
            </a:r>
          </a:p>
        </p:txBody>
      </p:sp>
      <p:sp>
        <p:nvSpPr>
          <p:cNvPr id="3" name="Content Placeholder 2">
            <a:extLst>
              <a:ext uri="{FF2B5EF4-FFF2-40B4-BE49-F238E27FC236}">
                <a16:creationId xmlns:a16="http://schemas.microsoft.com/office/drawing/2014/main" id="{843C33A2-4FEF-425C-A474-99C05EB1D45C}"/>
              </a:ext>
            </a:extLst>
          </p:cNvPr>
          <p:cNvSpPr>
            <a:spLocks noGrp="1"/>
          </p:cNvSpPr>
          <p:nvPr>
            <p:ph idx="1"/>
          </p:nvPr>
        </p:nvSpPr>
        <p:spPr>
          <a:xfrm>
            <a:off x="3869268" y="427482"/>
            <a:ext cx="7315200" cy="5993892"/>
          </a:xfrm>
        </p:spPr>
        <p:txBody>
          <a:bodyPr>
            <a:normAutofit fontScale="92500" lnSpcReduction="10000"/>
          </a:bodyPr>
          <a:lstStyle/>
          <a:p>
            <a:r>
              <a:rPr lang="en-US" sz="2400" dirty="0"/>
              <a:t>Write an APA style introduction for your final paper.</a:t>
            </a:r>
          </a:p>
          <a:p>
            <a:r>
              <a:rPr lang="en-US" sz="2400" b="1" dirty="0"/>
              <a:t>This is NOT a group assignment </a:t>
            </a:r>
            <a:r>
              <a:rPr lang="en-US" sz="2400" dirty="0"/>
              <a:t>(since the final papers are not a group assignment).</a:t>
            </a:r>
          </a:p>
          <a:p>
            <a:r>
              <a:rPr lang="en-US" sz="2400" dirty="0"/>
              <a:t>Synthesize and review at least 6 research articles which are applicable to your project.</a:t>
            </a:r>
          </a:p>
          <a:p>
            <a:r>
              <a:rPr lang="en-US" sz="2400" dirty="0"/>
              <a:t>Guide the reader to your project and hypotheses using previous research.</a:t>
            </a:r>
          </a:p>
          <a:p>
            <a:r>
              <a:rPr lang="en-US" sz="2400" dirty="0"/>
              <a:t>Be sure to define all relevant terms the first time they are used.</a:t>
            </a:r>
          </a:p>
          <a:p>
            <a:r>
              <a:rPr lang="en-US" sz="2400" dirty="0"/>
              <a:t>Include 3 hypotheses which are justified by previous research: 2 main effects and 1 interaction effect.</a:t>
            </a:r>
          </a:p>
          <a:p>
            <a:r>
              <a:rPr lang="en-US" sz="2400" dirty="0"/>
              <a:t>Try to be clear and concise with your writing.  I often find that sticking to short sentences and simple language helps.</a:t>
            </a:r>
          </a:p>
          <a:p>
            <a:r>
              <a:rPr lang="en-US" sz="2400" dirty="0"/>
              <a:t>Include a Reference section listing those articles cited in text.  Be sure to look at my comments for your Annotated Bibliography.</a:t>
            </a:r>
          </a:p>
          <a:p>
            <a:r>
              <a:rPr lang="en-US" sz="2400" b="1" dirty="0"/>
              <a:t>Due: 4/22/2020 before midnight</a:t>
            </a:r>
          </a:p>
        </p:txBody>
      </p:sp>
    </p:spTree>
    <p:extLst>
      <p:ext uri="{BB962C8B-B14F-4D97-AF65-F5344CB8AC3E}">
        <p14:creationId xmlns:p14="http://schemas.microsoft.com/office/powerpoint/2010/main" val="219539121"/>
      </p:ext>
    </p:extLst>
  </p:cSld>
  <p:clrMapOvr>
    <a:masterClrMapping/>
  </p:clrMapOvr>
</p:sld>
</file>

<file path=ppt/theme/theme1.xml><?xml version="1.0" encoding="utf-8"?>
<a:theme xmlns:a="http://schemas.openxmlformats.org/drawingml/2006/main" name="Frame">
  <a:themeElements>
    <a:clrScheme name="Custom 7">
      <a:dk1>
        <a:srgbClr val="000000"/>
      </a:dk1>
      <a:lt1>
        <a:srgbClr val="FFFFFF"/>
      </a:lt1>
      <a:dk2>
        <a:srgbClr val="545454"/>
      </a:dk2>
      <a:lt2>
        <a:srgbClr val="BFBFBF"/>
      </a:lt2>
      <a:accent1>
        <a:srgbClr val="A50021"/>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245</TotalTime>
  <Words>1326</Words>
  <Application>Microsoft Office PowerPoint</Application>
  <PresentationFormat>Widescreen</PresentationFormat>
  <Paragraphs>126</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Calibri</vt:lpstr>
      <vt:lpstr>Corbel</vt:lpstr>
      <vt:lpstr>Wingdings 2</vt:lpstr>
      <vt:lpstr>Frame</vt:lpstr>
      <vt:lpstr>APA Style Introduction</vt:lpstr>
      <vt:lpstr>Purpose of the introduction</vt:lpstr>
      <vt:lpstr>Literature review</vt:lpstr>
      <vt:lpstr>Synthesize the literature</vt:lpstr>
      <vt:lpstr>Formulate hypotheses</vt:lpstr>
      <vt:lpstr>Putting everything together</vt:lpstr>
      <vt:lpstr>Putting everything together</vt:lpstr>
      <vt:lpstr>Putting everything together</vt:lpstr>
      <vt:lpstr>Putting everything together</vt:lpstr>
      <vt:lpstr>Formatting an introduction</vt:lpstr>
      <vt:lpstr>Hypotheses for a  2x3 ANOVA</vt:lpstr>
      <vt:lpstr>How to think about main effects with 2 levels</vt:lpstr>
      <vt:lpstr>How to think about main effects with 3 levels</vt:lpstr>
      <vt:lpstr>How to think about interaction effects for 2x3 ANOVA (non-significant)</vt:lpstr>
      <vt:lpstr>How to think about interaction effects for 2x3 ANOVA (significant)</vt:lpstr>
      <vt:lpstr>It’s your turn!</vt:lpstr>
      <vt:lpstr>APA Introduction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Karrie Elpers</dc:creator>
  <cp:lastModifiedBy>Taja Gordon</cp:lastModifiedBy>
  <cp:revision>36</cp:revision>
  <dcterms:created xsi:type="dcterms:W3CDTF">2020-03-27T20:53:59Z</dcterms:created>
  <dcterms:modified xsi:type="dcterms:W3CDTF">2020-05-10T00:07:14Z</dcterms:modified>
</cp:coreProperties>
</file>